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13DB_A7E230A6.xml" ContentType="application/vnd.ms-powerpoint.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7"/>
  </p:notesMasterIdLst>
  <p:sldIdLst>
    <p:sldId id="5083" r:id="rId6"/>
  </p:sldIdLst>
  <p:sldSz cx="30275213" cy="42803763"/>
  <p:notesSz cx="6858000" cy="9144000"/>
  <p:defaultTextStyle>
    <a:defPPr>
      <a:defRPr lang="en-US"/>
    </a:defPPr>
    <a:lvl1pPr marL="0" algn="l" defTabSz="3507530" rtl="0" eaLnBrk="1" latinLnBrk="0" hangingPunct="1">
      <a:defRPr sz="6905" kern="1200">
        <a:solidFill>
          <a:schemeClr val="tx1"/>
        </a:solidFill>
        <a:latin typeface="+mn-lt"/>
        <a:ea typeface="+mn-ea"/>
        <a:cs typeface="+mn-cs"/>
      </a:defRPr>
    </a:lvl1pPr>
    <a:lvl2pPr marL="1753768" algn="l" defTabSz="3507530" rtl="0" eaLnBrk="1" latinLnBrk="0" hangingPunct="1">
      <a:defRPr sz="6905" kern="1200">
        <a:solidFill>
          <a:schemeClr val="tx1"/>
        </a:solidFill>
        <a:latin typeface="+mn-lt"/>
        <a:ea typeface="+mn-ea"/>
        <a:cs typeface="+mn-cs"/>
      </a:defRPr>
    </a:lvl2pPr>
    <a:lvl3pPr marL="3507530" algn="l" defTabSz="3507530" rtl="0" eaLnBrk="1" latinLnBrk="0" hangingPunct="1">
      <a:defRPr sz="6905" kern="1200">
        <a:solidFill>
          <a:schemeClr val="tx1"/>
        </a:solidFill>
        <a:latin typeface="+mn-lt"/>
        <a:ea typeface="+mn-ea"/>
        <a:cs typeface="+mn-cs"/>
      </a:defRPr>
    </a:lvl3pPr>
    <a:lvl4pPr marL="5261298" algn="l" defTabSz="3507530" rtl="0" eaLnBrk="1" latinLnBrk="0" hangingPunct="1">
      <a:defRPr sz="6905" kern="1200">
        <a:solidFill>
          <a:schemeClr val="tx1"/>
        </a:solidFill>
        <a:latin typeface="+mn-lt"/>
        <a:ea typeface="+mn-ea"/>
        <a:cs typeface="+mn-cs"/>
      </a:defRPr>
    </a:lvl4pPr>
    <a:lvl5pPr marL="7015061" algn="l" defTabSz="3507530" rtl="0" eaLnBrk="1" latinLnBrk="0" hangingPunct="1">
      <a:defRPr sz="6905" kern="1200">
        <a:solidFill>
          <a:schemeClr val="tx1"/>
        </a:solidFill>
        <a:latin typeface="+mn-lt"/>
        <a:ea typeface="+mn-ea"/>
        <a:cs typeface="+mn-cs"/>
      </a:defRPr>
    </a:lvl5pPr>
    <a:lvl6pPr marL="8768828" algn="l" defTabSz="3507530" rtl="0" eaLnBrk="1" latinLnBrk="0" hangingPunct="1">
      <a:defRPr sz="6905" kern="1200">
        <a:solidFill>
          <a:schemeClr val="tx1"/>
        </a:solidFill>
        <a:latin typeface="+mn-lt"/>
        <a:ea typeface="+mn-ea"/>
        <a:cs typeface="+mn-cs"/>
      </a:defRPr>
    </a:lvl6pPr>
    <a:lvl7pPr marL="10522596" algn="l" defTabSz="3507530" rtl="0" eaLnBrk="1" latinLnBrk="0" hangingPunct="1">
      <a:defRPr sz="6905" kern="1200">
        <a:solidFill>
          <a:schemeClr val="tx1"/>
        </a:solidFill>
        <a:latin typeface="+mn-lt"/>
        <a:ea typeface="+mn-ea"/>
        <a:cs typeface="+mn-cs"/>
      </a:defRPr>
    </a:lvl7pPr>
    <a:lvl8pPr marL="12276359" algn="l" defTabSz="3507530" rtl="0" eaLnBrk="1" latinLnBrk="0" hangingPunct="1">
      <a:defRPr sz="6905" kern="1200">
        <a:solidFill>
          <a:schemeClr val="tx1"/>
        </a:solidFill>
        <a:latin typeface="+mn-lt"/>
        <a:ea typeface="+mn-ea"/>
        <a:cs typeface="+mn-cs"/>
      </a:defRPr>
    </a:lvl8pPr>
    <a:lvl9pPr marL="14030127" algn="l" defTabSz="3507530" rtl="0" eaLnBrk="1" latinLnBrk="0" hangingPunct="1">
      <a:defRPr sz="6905" kern="1200">
        <a:solidFill>
          <a:schemeClr val="tx1"/>
        </a:solidFill>
        <a:latin typeface="+mn-lt"/>
        <a:ea typeface="+mn-ea"/>
        <a:cs typeface="+mn-cs"/>
      </a:defRPr>
    </a:lvl9pPr>
  </p:defaultTextStyle>
  <p:extLst>
    <p:ext uri="{521415D9-36F7-43E2-AB2F-B90AF26B5E84}">
      <p14:sectionLst xmlns:p14="http://schemas.microsoft.com/office/powerpoint/2010/main">
        <p14:section name="Light" id="{B9EC1BCC-49A4-354F-935E-A9E0662BA7EC}">
          <p14:sldIdLst>
            <p14:sldId id="5083"/>
          </p14:sldIdLst>
        </p14:section>
      </p14:section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E910E1E-5BED-F0FF-91B1-F0D8796018C2}" name="Dalia Kasperaviciute" initials="DK" userId="S::dalia.kasperaviciute@genomicsengland.co.uk::42b60b41-b7b6-445f-bd84-df71ef9d29d4" providerId="AD"/>
  <p188:author id="{FA056448-C318-72E9-58B2-5B7B68BD9F78}" name="Kevin Savage" initials="KS" userId="S::Kevin.Savage@genomicsengland.co.uk::a2ea1a68-120b-4ff9-8b3d-72bc8c90147e" providerId="AD"/>
  <p188:author id="{3DE30E4B-03EB-F28C-8B62-CE2AAC7F2E8D}" name="Luke Paul Buttigieg" initials="LB" userId="S::Luke-Paul.Buttigieg@genomicsengland.co.uk::209eeb59-3834-46fb-a6ce-9469d19ae2de" providerId="AD"/>
  <p188:author id="{E952B279-4D22-9C81-A2DF-A71A4E42CABC}" name="Dalia Kasperaviciute" initials="DK" userId="S::Dalia.Kasperaviciute@genomicsengland.co.uk::42b60b41-b7b6-445f-bd84-df71ef9d29d4" providerId="AD"/>
  <p188:author id="{C01B5193-51E6-0D69-F14A-2B5E12C3B3AB}" name="Nadine Feliz" initials="NF" userId="S::nadezhda.feliz@genomicsengland.co.uk::3d5cd05e-72b1-4225-b71f-310c0db254f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ichael Motskin" initials="MM" lastIdx="30" clrIdx="0">
    <p:extLst>
      <p:ext uri="{19B8F6BF-5375-455C-9EA6-DF929625EA0E}">
        <p15:presenceInfo xmlns:p15="http://schemas.microsoft.com/office/powerpoint/2012/main" userId="S::michael.motskin@genomicsengland.co.uk::1f5ec8ef-a766-43f5-b24c-a5b14a54d92d" providerId="AD"/>
      </p:ext>
    </p:extLst>
  </p:cmAuthor>
  <p:cmAuthor id="2" name="Parker Moss" initials="PM" lastIdx="5" clrIdx="1">
    <p:extLst>
      <p:ext uri="{19B8F6BF-5375-455C-9EA6-DF929625EA0E}">
        <p15:presenceInfo xmlns:p15="http://schemas.microsoft.com/office/powerpoint/2012/main" userId="S::parker.moss@genomicsengland.co.uk::adb65431-71b9-4738-b6a6-1263c7fe929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0CC"/>
    <a:srgbClr val="24B064"/>
    <a:srgbClr val="4E556A"/>
    <a:srgbClr val="C1ECEE"/>
    <a:srgbClr val="FA9900"/>
    <a:srgbClr val="C3C4BF"/>
    <a:srgbClr val="005E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comments/modernComment_13DB_A7E230A6.xml><?xml version="1.0" encoding="utf-8"?>
<p188:cmLst xmlns:a="http://schemas.openxmlformats.org/drawingml/2006/main" xmlns:r="http://schemas.openxmlformats.org/officeDocument/2006/relationships" xmlns:p188="http://schemas.microsoft.com/office/powerpoint/2018/8/main">
  <p188:cm id="{0DF53263-D5D6-40A6-B81A-201659C2CEB8}" authorId="{C01B5193-51E6-0D69-F14A-2B5E12C3B3AB}" status="resolved" created="2026-01-21T09:39:27.345" complete="100000">
    <ac:txMkLst xmlns:ac="http://schemas.microsoft.com/office/drawing/2013/main/command">
      <pc:docMk xmlns:pc="http://schemas.microsoft.com/office/powerpoint/2013/main/command"/>
      <pc:sldMk xmlns:pc="http://schemas.microsoft.com/office/powerpoint/2013/main/command" cId="2816618662" sldId="5083"/>
      <ac:spMk id="9" creationId="{4680B8D8-DDDF-5B8C-E50C-ED63A0DEFE63}"/>
      <ac:txMk cp="129" len="4">
        <ac:context len="375" hash="3680686054"/>
      </ac:txMk>
    </ac:txMkLst>
    <p188:pos x="4170693" y="1306218"/>
    <p188:replyLst>
      <p188:reply id="{8A8193CE-AF97-A84B-98EC-BDD037C77189}" authorId="{3DE30E4B-03EB-F28C-8B62-CE2AAC7F2E8D}" created="2026-01-21T15:59:06.805">
        <p188:txBody>
          <a:bodyPr/>
          <a:lstStyle/>
          <a:p>
            <a:r>
              <a:rPr lang="en-GB"/>
              <a:t>Thanks modified</a:t>
            </a:r>
          </a:p>
        </p188:txBody>
      </p188:reply>
    </p188:replyLst>
    <p188:txBody>
      <a:bodyPr/>
      <a:lstStyle/>
      <a:p>
        <a:r>
          <a:rPr lang="en-GB"/>
          <a:t>I think it is "NHS Genomic Medicine Service", but please double check</a:t>
        </a:r>
      </a:p>
    </p188:txBody>
  </p188:cm>
  <p188:cm id="{25F158BD-C769-48C4-B4B6-699E9784B8AA}" authorId="{C01B5193-51E6-0D69-F14A-2B5E12C3B3AB}" created="2026-01-21T09:40:12.690">
    <ac:txMkLst xmlns:ac="http://schemas.microsoft.com/office/drawing/2013/main/command">
      <pc:docMk xmlns:pc="http://schemas.microsoft.com/office/powerpoint/2013/main/command"/>
      <pc:sldMk xmlns:pc="http://schemas.microsoft.com/office/powerpoint/2013/main/command" cId="2816618662" sldId="5083"/>
      <ac:spMk id="9" creationId="{4680B8D8-DDDF-5B8C-E50C-ED63A0DEFE63}"/>
      <ac:txMk cp="259" len="12">
        <ac:context len="375" hash="3680686054"/>
      </ac:txMk>
    </ac:txMkLst>
    <p188:pos x="25370065" y="1488476"/>
    <p188:replyLst>
      <p188:reply id="{9E1C903E-03F3-2842-8FF9-4D9D4557CE96}" authorId="{3DE30E4B-03EB-F28C-8B62-CE2AAC7F2E8D}" created="2026-01-21T15:54:04.725">
        <p188:txBody>
          <a:bodyPr/>
          <a:lstStyle/>
          <a:p>
            <a:r>
              <a:rPr lang="en-GB"/>
              <a:t>hmm I think we do this a lot internally but officially we shouldn't be capitalising this</a:t>
            </a:r>
          </a:p>
        </p188:txBody>
      </p188:reply>
    </p188:replyLst>
    <p188:txBody>
      <a:bodyPr/>
      <a:lstStyle/>
      <a:p>
        <a:r>
          <a:rPr lang="en-GB"/>
          <a:t>Maybe "Rare Disease"? just for the style</a:t>
        </a:r>
      </a:p>
    </p188:txBody>
  </p188:cm>
  <p188:cm id="{142EAC5E-C5BD-4C42-94BB-950174F0BD58}" authorId="{C01B5193-51E6-0D69-F14A-2B5E12C3B3AB}" status="resolved" created="2026-01-21T09:47:56.829" complete="100000">
    <ac:deMkLst xmlns:ac="http://schemas.microsoft.com/office/drawing/2013/main/command">
      <pc:docMk xmlns:pc="http://schemas.microsoft.com/office/powerpoint/2013/main/command"/>
      <pc:sldMk xmlns:pc="http://schemas.microsoft.com/office/powerpoint/2013/main/command" cId="2816618662" sldId="5083"/>
      <ac:picMk id="20" creationId="{B032047E-E6BE-69FA-1FA0-4A0723C05E4D}"/>
    </ac:deMkLst>
    <p188:replyLst>
      <p188:reply id="{C32555FE-471C-F045-B719-6D30F94D9B39}" authorId="{3DE30E4B-03EB-F28C-8B62-CE2AAC7F2E8D}" created="2026-01-21T15:58:19.982">
        <p188:txBody>
          <a:bodyPr/>
          <a:lstStyle/>
          <a:p>
            <a:r>
              <a:rPr lang="en-GB"/>
              <a:t>I've added some more information about what this is - I wanted to avoid exact numbers as it still varies, but roughly it should be 80% faster. </a:t>
            </a:r>
          </a:p>
        </p188:txBody>
      </p188:reply>
      <p188:reply id="{B363BEC0-8B42-0343-A61B-813ED796A15B}" authorId="{3DE30E4B-03EB-F28C-8B62-CE2AAC7F2E8D}" created="2026-01-21T16:12:26.664">
        <p188:txBody>
          <a:bodyPr/>
          <a:lstStyle/>
          <a:p>
            <a:r>
              <a:rPr lang="en-GB"/>
              <a:t>I added numbers</a:t>
            </a:r>
          </a:p>
        </p188:txBody>
      </p188:reply>
    </p188:replyLst>
    <p188:txBody>
      <a:bodyPr/>
      <a:lstStyle/>
      <a:p>
        <a:r>
          <a:rPr lang="en-GB"/>
          <a:t>I would clarify what tiny genomes are, that they are WGS samples with minimal coverage (don't remember which one) that makes allighnment (mapping) and cariant calling significantly faster (it is better to provide real numbers, i.e. how much time it takes for the full sample vs TG)</a:t>
        </a:r>
      </a:p>
    </p188:txBody>
  </p188:cm>
  <p188:cm id="{5D3A0D51-FC9F-074B-BADE-E187EFEBCA04}" authorId="{E952B279-4D22-9C81-A2DF-A71A4E42CABC}" status="resolved" created="2026-01-21T10:52:43.669" complete="100000">
    <ac:txMkLst xmlns:ac="http://schemas.microsoft.com/office/drawing/2013/main/command">
      <pc:docMk xmlns:pc="http://schemas.microsoft.com/office/powerpoint/2013/main/command"/>
      <pc:sldMk xmlns:pc="http://schemas.microsoft.com/office/powerpoint/2013/main/command" cId="2816618662" sldId="5083"/>
      <ac:spMk id="9" creationId="{4680B8D8-DDDF-5B8C-E50C-ED63A0DEFE63}"/>
      <ac:txMk cp="133" len="31">
        <ac:context len="375" hash="3680686054"/>
      </ac:txMk>
    </ac:txMkLst>
    <p188:pos x="8079314" y="1950927"/>
    <p188:replyLst>
      <p188:reply id="{3BCEBB67-A7FD-7B47-AF60-15A1A3AC3F43}" authorId="{3DE30E4B-03EB-F28C-8B62-CE2AAC7F2E8D}" created="2026-01-21T15:59:00.771">
        <p188:txBody>
          <a:bodyPr/>
          <a:lstStyle/>
          <a:p>
            <a:r>
              <a:rPr lang="en-GB"/>
              <a:t>Thanks modified</a:t>
            </a:r>
          </a:p>
        </p188:txBody>
      </p188:reply>
    </p188:replyLst>
    <p188:txBody>
      <a:bodyPr/>
      <a:lstStyle/>
      <a:p>
        <a:r>
          <a:rPr lang="en-US"/>
          <a:t>HGS is GEL's internal service. In NHS, it is GMS - Genomic Medicine Service, of which WGS is one component. Also in other parts of the poster</a:t>
        </a:r>
      </a:p>
    </p188:txBody>
  </p188:cm>
  <p188:cm id="{4E0DAA41-B882-7E4F-AA62-F894DD716AB0}" authorId="{E952B279-4D22-9C81-A2DF-A71A4E42CABC}" status="resolved" created="2026-01-21T10:54:59.331" complete="100000">
    <ac:txMkLst xmlns:ac="http://schemas.microsoft.com/office/drawing/2013/main/command">
      <pc:docMk xmlns:pc="http://schemas.microsoft.com/office/powerpoint/2013/main/command"/>
      <pc:sldMk xmlns:pc="http://schemas.microsoft.com/office/powerpoint/2013/main/command" cId="2816618662" sldId="5083"/>
      <ac:spMk id="3" creationId="{9C733A5E-F489-2EC6-ADE2-AE62594D1483}"/>
      <ac:txMk cp="374" len="114">
        <ac:context len="976" hash="2110988932"/>
      </ac:txMk>
    </ac:txMkLst>
    <p188:pos x="28217683" y="2483793"/>
    <p188:replyLst>
      <p188:reply id="{33B47394-6073-3043-8F30-0D6264EF74C0}" authorId="{3DE30E4B-03EB-F28C-8B62-CE2AAC7F2E8D}" created="2026-01-21T16:06:11.700">
        <p188:txBody>
          <a:bodyPr/>
          <a:lstStyle/>
          <a:p>
            <a:r>
              <a:rPr lang="en-GB"/>
              <a:t>This is a good point, but I am not sure we have/had KPIs measuring this and had proof of improvement following the introduction of all these measures. I will ask Catherine as PdM but it might need to remain a bit vague </a:t>
            </a:r>
          </a:p>
        </p188:txBody>
      </p188:reply>
      <p188:reply id="{F126B152-D8B7-174A-8A41-0F2AAAA14C44}" authorId="{3DE30E4B-03EB-F28C-8B62-CE2AAC7F2E8D}" created="2026-01-22T15:45:21.231">
        <p188:txBody>
          <a:bodyPr/>
          <a:lstStyle/>
          <a:p>
            <a:r>
              <a:rPr lang="en-GB"/>
              <a:t>Added as suggested.</a:t>
            </a:r>
          </a:p>
        </p188:txBody>
      </p188:reply>
    </p188:replyLst>
    <p188:txBody>
      <a:bodyPr/>
      <a:lstStyle/>
      <a:p>
        <a:r>
          <a:rPr lang="en-US"/>
          <a:t>any high level metrics on that? </a:t>
        </a:r>
      </a:p>
    </p188:txBody>
  </p188:cm>
  <p188:cm id="{861729E8-275D-0146-BAD9-20B427740BAB}" authorId="{E952B279-4D22-9C81-A2DF-A71A4E42CABC}" status="resolved" created="2026-01-21T10:55:51.629" complete="100000">
    <ac:txMkLst xmlns:ac="http://schemas.microsoft.com/office/drawing/2013/main/command">
      <pc:docMk xmlns:pc="http://schemas.microsoft.com/office/powerpoint/2013/main/command"/>
      <pc:sldMk xmlns:pc="http://schemas.microsoft.com/office/powerpoint/2013/main/command" cId="2816618662" sldId="5083"/>
      <ac:spMk id="93" creationId="{3CD7D105-FC61-32FF-0835-2EC3BFB9BFBE}"/>
      <ac:txMk cp="0" len="19">
        <ac:context len="214" hash="2769411564"/>
      </ac:txMk>
    </ac:txMkLst>
    <p188:pos x="4805775" y="1221955"/>
    <p188:replyLst>
      <p188:reply id="{8B6D92A3-F009-E344-9E93-5CC6FFD79D28}" authorId="{3DE30E4B-03EB-F28C-8B62-CE2AAC7F2E8D}" created="2026-01-21T16:00:27.034">
        <p188:txBody>
          <a:bodyPr/>
          <a:lstStyle/>
          <a:p>
            <a:r>
              <a:rPr lang="en-GB"/>
              <a:t>Hmm I created this poster on my own - who else should be added as a co-author? I don't imagine we should add all the people who ever worked on all these initiatives?</a:t>
            </a:r>
          </a:p>
        </p188:txBody>
      </p188:reply>
      <p188:reply id="{A0C407FD-EAC7-43F5-891A-729324482922}" authorId="{CE910E1E-5BED-F0FF-91B1-F0D8796018C2}" created="2026-01-21T17:37:40.792">
        <p188:txBody>
          <a:bodyPr/>
          <a:lstStyle/>
          <a:p>
            <a:r>
              <a:rPr lang="en-GB"/>
              <a:t>The posters or papers usually have all authors that significantly contributed to the work, while presenting author is the one that presents. We usually have quite a long list. coauthorship is about coauthoship of the work, not just the poster creation ;) </a:t>
            </a:r>
          </a:p>
        </p188:txBody>
      </p188:reply>
      <p188:reply id="{BE7FE286-20B2-7F44-89F0-826BE6713EBC}" authorId="{3DE30E4B-03EB-F28C-8B62-CE2AAC7F2E8D}" created="2026-01-22T11:46:40.842">
        <p188:txBody>
          <a:bodyPr/>
          <a:lstStyle/>
          <a:p>
            <a:r>
              <a:rPr lang="en-GB"/>
              <a:t>Thanks I added everyone!</a:t>
            </a:r>
          </a:p>
        </p188:txBody>
      </p188:reply>
    </p188:replyLst>
    <p188:txBody>
      <a:bodyPr/>
      <a:lstStyle/>
      <a:p>
        <a:r>
          <a:rPr lang="en-US"/>
          <a:t>add other squad members and who worked on this as coauthors?</a:t>
        </a:r>
      </a:p>
    </p188:txBody>
  </p188:cm>
  <p188:cm id="{BA5AEA3C-BBFB-694D-B6B0-9278E6655494}" authorId="{E952B279-4D22-9C81-A2DF-A71A4E42CABC}" created="2026-01-21T10:57:50.225">
    <ac:deMkLst xmlns:ac="http://schemas.microsoft.com/office/drawing/2013/main/command">
      <pc:docMk xmlns:pc="http://schemas.microsoft.com/office/powerpoint/2013/main/command"/>
      <pc:sldMk xmlns:pc="http://schemas.microsoft.com/office/powerpoint/2013/main/command" cId="2816618662" sldId="5083"/>
      <ac:spMk id="90" creationId="{7A3CE5D8-910D-B119-0C2E-5462405A8BAD}"/>
    </ac:deMkLst>
    <p188:txBody>
      <a:bodyPr/>
      <a:lstStyle/>
      <a:p>
        <a:r>
          <a:rPr lang="en-US"/>
          <a:t>more general comment - in the section below, I would prefer bullet points rather than long sentences, as it is quite a lot of reading. </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BA8F6D-96DF-CC48-99D5-E41CE075447A}" type="doc">
      <dgm:prSet loTypeId="urn:microsoft.com/office/officeart/2008/layout/PictureStrips" loCatId="process" qsTypeId="urn:microsoft.com/office/officeart/2005/8/quickstyle/simple1" qsCatId="simple" csTypeId="urn:microsoft.com/office/officeart/2005/8/colors/accent1_2" csCatId="accent1" phldr="1"/>
      <dgm:spPr/>
      <dgm:t>
        <a:bodyPr/>
        <a:lstStyle/>
        <a:p>
          <a:endParaRPr lang="en-GB"/>
        </a:p>
      </dgm:t>
    </dgm:pt>
    <dgm:pt modelId="{EAE532E6-206F-7E4B-A4A4-E05267F3C18B}">
      <dgm:prSet custT="1"/>
      <dgm:spPr/>
      <dgm:t>
        <a:bodyPr/>
        <a:lstStyle/>
        <a:p>
          <a:r>
            <a:rPr lang="en-GB" sz="2400" b="1">
              <a:latin typeface="Avenir LT Pro 55 Roman" panose="020B0503020203020204" pitchFamily="34" charset="77"/>
            </a:rPr>
            <a:t>1. Testing Trophy–Led Shift‑Left: Converting Full‑Sized Tests into Fast Integration Tests</a:t>
          </a:r>
          <a:br>
            <a:rPr lang="en-GB" sz="2400" b="1">
              <a:latin typeface="Avenir LT Pro 55 Roman" panose="020B0503020203020204" pitchFamily="34" charset="77"/>
            </a:rPr>
          </a:br>
          <a:r>
            <a:rPr lang="en-GB" sz="2400">
              <a:latin typeface="Avenir LT Pro 55 Roman" panose="020B0503020203020204" pitchFamily="34" charset="77"/>
            </a:rPr>
            <a:t>Using the Testing Trophy (Kent C. Dodds) model, we rebalanced our testing strategy toward integration and unit tests. By analysing what full‑sized samples were actually validating, we converted these into fast integration tests that check the same behaviours in seconds instead of hours. This </a:t>
          </a:r>
          <a:r>
            <a:rPr lang="en-GB" sz="2400" b="1">
              <a:latin typeface="Avenir LT Pro 55 Roman" panose="020B0503020203020204" pitchFamily="34" charset="77"/>
            </a:rPr>
            <a:t>cut routine full‑sized regression runs by over 50% </a:t>
          </a:r>
          <a:r>
            <a:rPr lang="en-GB" sz="2400">
              <a:latin typeface="Avenir LT Pro 55 Roman" panose="020B0503020203020204" pitchFamily="34" charset="77"/>
            </a:rPr>
            <a:t>and enabled continuous integration tests to block defects before they are merged.</a:t>
          </a:r>
        </a:p>
      </dgm:t>
    </dgm:pt>
    <dgm:pt modelId="{F07D31E4-1CB8-D349-B046-DC3005D9D624}" type="parTrans" cxnId="{22F0309C-C375-D044-8B16-8E7713AC5715}">
      <dgm:prSet/>
      <dgm:spPr/>
      <dgm:t>
        <a:bodyPr/>
        <a:lstStyle/>
        <a:p>
          <a:endParaRPr lang="en-GB" sz="1200"/>
        </a:p>
      </dgm:t>
    </dgm:pt>
    <dgm:pt modelId="{108FE0EB-E208-9643-B154-8BABCF35E6A4}" type="sibTrans" cxnId="{22F0309C-C375-D044-8B16-8E7713AC5715}">
      <dgm:prSet/>
      <dgm:spPr/>
      <dgm:t>
        <a:bodyPr/>
        <a:lstStyle/>
        <a:p>
          <a:endParaRPr lang="en-GB" sz="1200"/>
        </a:p>
      </dgm:t>
    </dgm:pt>
    <dgm:pt modelId="{6BA67B06-7886-B349-92F8-E413637F8021}">
      <dgm:prSet custT="1"/>
      <dgm:spPr/>
      <dgm:t>
        <a:bodyPr/>
        <a:lstStyle/>
        <a:p>
          <a:r>
            <a:rPr lang="en-GB" sz="2600" b="1">
              <a:latin typeface="Avenir LT Pro 55 Roman" panose="020B0503020203020204" pitchFamily="34" charset="77"/>
            </a:rPr>
            <a:t>2. Automated Expected‑Outcome Validation</a:t>
          </a:r>
          <a:br>
            <a:rPr lang="en-GB" sz="2600" b="1">
              <a:latin typeface="Avenir LT Pro 55 Roman" panose="020B0503020203020204" pitchFamily="34" charset="77"/>
            </a:rPr>
          </a:br>
          <a:r>
            <a:rPr lang="en-GB" sz="2600">
              <a:latin typeface="Avenir LT Pro 55 Roman" panose="020B0503020203020204" pitchFamily="34" charset="77"/>
            </a:rPr>
            <a:t>Expected outputs from legacy full‑sized runs were stored in a version‑controlled repository as opposed to a shared document, enabling automated comparison of expected vs. actual results and eliminating slow, manual validation steps. This makes it easier to test more frequently and </a:t>
          </a:r>
          <a:r>
            <a:rPr lang="en-GB" sz="2600" b="1">
              <a:latin typeface="Avenir LT Pro 55 Roman" panose="020B0503020203020204" pitchFamily="34" charset="77"/>
            </a:rPr>
            <a:t>consolidates all sources of truth into one </a:t>
          </a:r>
          <a:r>
            <a:rPr lang="en-GB" sz="2600">
              <a:latin typeface="Avenir LT Pro 55 Roman" panose="020B0503020203020204" pitchFamily="34" charset="77"/>
            </a:rPr>
            <a:t>for use by automation and for human consumption.</a:t>
          </a:r>
        </a:p>
      </dgm:t>
    </dgm:pt>
    <dgm:pt modelId="{896DDC77-93C0-E74C-A704-05EB71D42C23}" type="parTrans" cxnId="{7741EB7A-623F-CD48-A953-4A0E4ED03CBA}">
      <dgm:prSet/>
      <dgm:spPr/>
      <dgm:t>
        <a:bodyPr/>
        <a:lstStyle/>
        <a:p>
          <a:endParaRPr lang="en-GB" sz="1200"/>
        </a:p>
      </dgm:t>
    </dgm:pt>
    <dgm:pt modelId="{752ACDB8-1B10-6344-84F0-27F8002D87E2}" type="sibTrans" cxnId="{7741EB7A-623F-CD48-A953-4A0E4ED03CBA}">
      <dgm:prSet/>
      <dgm:spPr/>
      <dgm:t>
        <a:bodyPr/>
        <a:lstStyle/>
        <a:p>
          <a:endParaRPr lang="en-GB" sz="1200"/>
        </a:p>
      </dgm:t>
    </dgm:pt>
    <dgm:pt modelId="{D8CC4358-AE0F-E444-BC6F-96245B069ED6}">
      <dgm:prSet custT="1"/>
      <dgm:spPr/>
      <dgm:t>
        <a:bodyPr/>
        <a:lstStyle/>
        <a:p>
          <a:r>
            <a:rPr lang="en-GB" sz="2600" b="1">
              <a:latin typeface="Avenir LT Pro 55 Roman" panose="020B0503020203020204" pitchFamily="34" charset="77"/>
            </a:rPr>
            <a:t>3. Creation of “Tiny Genomes” for Rapid but Representative Testing</a:t>
          </a:r>
          <a:br>
            <a:rPr lang="en-GB" sz="2600" b="1">
              <a:latin typeface="Avenir LT Pro 55 Roman" panose="020B0503020203020204" pitchFamily="34" charset="77"/>
            </a:rPr>
          </a:br>
          <a:r>
            <a:rPr lang="en-GB" sz="2600">
              <a:latin typeface="Avenir LT Pro 55 Roman" panose="020B0503020203020204" pitchFamily="34" charset="77"/>
            </a:rPr>
            <a:t>We created minimal but representative datasets (tiny whole genome sequencing samples) that exercise all key workflow paths while drastically reducing data volume by only minimally covering genome base locations. These </a:t>
          </a:r>
          <a:r>
            <a:rPr lang="en-GB" sz="2600" b="1">
              <a:latin typeface="Avenir LT Pro 55 Roman" panose="020B0503020203020204" pitchFamily="34" charset="77"/>
            </a:rPr>
            <a:t>run around 75% faster </a:t>
          </a:r>
          <a:r>
            <a:rPr lang="en-GB" sz="2600">
              <a:latin typeface="Avenir LT Pro 55 Roman" panose="020B0503020203020204" pitchFamily="34" charset="77"/>
            </a:rPr>
            <a:t>while still providing strong assurance of correct pipeline integration, going from over 4 hours to just over 1 hour. This resource can be shared with the wider bioinformatics community, on request.</a:t>
          </a:r>
        </a:p>
      </dgm:t>
    </dgm:pt>
    <dgm:pt modelId="{84E58E87-E00E-2543-A107-D3263F823FB4}" type="parTrans" cxnId="{911849E9-6E55-FA4A-AE56-756C4B5D7DDC}">
      <dgm:prSet/>
      <dgm:spPr/>
      <dgm:t>
        <a:bodyPr/>
        <a:lstStyle/>
        <a:p>
          <a:endParaRPr lang="en-GB" sz="1200"/>
        </a:p>
      </dgm:t>
    </dgm:pt>
    <dgm:pt modelId="{67FFE517-47BC-B442-836F-AABD4FC08210}" type="sibTrans" cxnId="{911849E9-6E55-FA4A-AE56-756C4B5D7DDC}">
      <dgm:prSet/>
      <dgm:spPr/>
      <dgm:t>
        <a:bodyPr/>
        <a:lstStyle/>
        <a:p>
          <a:endParaRPr lang="en-GB" sz="1200"/>
        </a:p>
      </dgm:t>
    </dgm:pt>
    <dgm:pt modelId="{50F14381-75A5-284B-B363-40B4D4AFE7AE}">
      <dgm:prSet custT="1"/>
      <dgm:spPr/>
      <dgm:t>
        <a:bodyPr/>
        <a:lstStyle/>
        <a:p>
          <a:r>
            <a:rPr lang="en-GB" sz="2600" b="1">
              <a:latin typeface="Avenir LT Pro 55 Roman" panose="020B0503020203020204" pitchFamily="34" charset="77"/>
            </a:rPr>
            <a:t>4. Nightly Tiny‑Genome Testing for Early Regression Detection</a:t>
          </a:r>
          <a:br>
            <a:rPr lang="en-GB" sz="2600" b="1">
              <a:latin typeface="Avenir LT Pro 55 Roman" panose="020B0503020203020204" pitchFamily="34" charset="77"/>
            </a:rPr>
          </a:br>
          <a:r>
            <a:rPr lang="en-GB" sz="2600">
              <a:latin typeface="Avenir LT Pro 55 Roman" panose="020B0503020203020204" pitchFamily="34" charset="77"/>
            </a:rPr>
            <a:t>Nightly tiny‑genome runs on both release and latest builds now provide </a:t>
          </a:r>
          <a:r>
            <a:rPr lang="en-GB" sz="2600" b="1">
              <a:latin typeface="Avenir LT Pro 55 Roman" panose="020B0503020203020204" pitchFamily="34" charset="77"/>
            </a:rPr>
            <a:t>daily feedback on pipeline robustness</a:t>
          </a:r>
          <a:r>
            <a:rPr lang="en-GB" sz="2600">
              <a:latin typeface="Avenir LT Pro 55 Roman" panose="020B0503020203020204" pitchFamily="34" charset="77"/>
            </a:rPr>
            <a:t>. This allows early detection of regressions without waiting for the full‑sized test pack, leaving only nuanced issues for higher‑level validation like full sized regression test runs. It also tests integration of the RD pipeline with complimentary APIs.</a:t>
          </a:r>
        </a:p>
      </dgm:t>
    </dgm:pt>
    <dgm:pt modelId="{52F6FA3F-340B-6249-9B58-CB5B1857C6EB}" type="parTrans" cxnId="{1D2D0259-6758-D947-93A3-DFEB2F7DC088}">
      <dgm:prSet/>
      <dgm:spPr/>
      <dgm:t>
        <a:bodyPr/>
        <a:lstStyle/>
        <a:p>
          <a:endParaRPr lang="en-GB" sz="1200"/>
        </a:p>
      </dgm:t>
    </dgm:pt>
    <dgm:pt modelId="{A7ADD395-DE83-244C-A31F-A2850DB77DB8}" type="sibTrans" cxnId="{1D2D0259-6758-D947-93A3-DFEB2F7DC088}">
      <dgm:prSet/>
      <dgm:spPr/>
      <dgm:t>
        <a:bodyPr/>
        <a:lstStyle/>
        <a:p>
          <a:endParaRPr lang="en-GB" sz="1200"/>
        </a:p>
      </dgm:t>
    </dgm:pt>
    <dgm:pt modelId="{F0656200-8957-7147-A053-07E8E020AE8F}">
      <dgm:prSet custT="1"/>
      <dgm:spPr/>
      <dgm:t>
        <a:bodyPr/>
        <a:lstStyle/>
        <a:p>
          <a:r>
            <a:rPr lang="en-GB" sz="2600" b="1">
              <a:latin typeface="Avenir LT Pro 55 Roman" panose="020B0503020203020204" pitchFamily="34" charset="77"/>
            </a:rPr>
            <a:t>5. Targeted Module‑Level Testing with a Nextflow‑Based Workflow</a:t>
          </a:r>
          <a:br>
            <a:rPr lang="en-GB" sz="2600" b="1">
              <a:latin typeface="Avenir LT Pro 55 Roman" panose="020B0503020203020204" pitchFamily="34" charset="77"/>
            </a:rPr>
          </a:br>
          <a:r>
            <a:rPr lang="en-GB" sz="2600">
              <a:latin typeface="Avenir LT Pro 55 Roman" panose="020B0503020203020204" pitchFamily="34" charset="77"/>
            </a:rPr>
            <a:t>A new Nextflow‑based test workflow allows isolated execution of specific RD pipeline logic—such as variant prioritisation—supporting AB testing of different versions, rapid debugging, performance optimisations, parameter scanning, and faster iteration. This tool is showcased in a dedicated poster at Festival of Genomics 2026 by FX Quah.</a:t>
          </a:r>
        </a:p>
      </dgm:t>
    </dgm:pt>
    <dgm:pt modelId="{811528E2-9570-7747-BB94-C757B1916D20}" type="parTrans" cxnId="{567AC842-3403-A548-AC88-011D11724CA9}">
      <dgm:prSet/>
      <dgm:spPr/>
      <dgm:t>
        <a:bodyPr/>
        <a:lstStyle/>
        <a:p>
          <a:endParaRPr lang="en-GB" sz="1200"/>
        </a:p>
      </dgm:t>
    </dgm:pt>
    <dgm:pt modelId="{F0A1DF7C-2B5A-5946-905C-C9D0E48E220C}" type="sibTrans" cxnId="{567AC842-3403-A548-AC88-011D11724CA9}">
      <dgm:prSet/>
      <dgm:spPr/>
      <dgm:t>
        <a:bodyPr/>
        <a:lstStyle/>
        <a:p>
          <a:endParaRPr lang="en-GB" sz="1200"/>
        </a:p>
      </dgm:t>
    </dgm:pt>
    <dgm:pt modelId="{750169B1-01B5-0446-8ED2-56C3AF420D52}">
      <dgm:prSet custT="1"/>
      <dgm:spPr/>
      <dgm:t>
        <a:bodyPr/>
        <a:lstStyle/>
        <a:p>
          <a:r>
            <a:rPr lang="en-GB" sz="2600" b="1">
              <a:latin typeface="Avenir LT Pro 55 Roman" panose="020B0503020203020204" pitchFamily="34" charset="77"/>
            </a:rPr>
            <a:t>6. Workflow Refactoring to Improve Testability and Modularity</a:t>
          </a:r>
          <a:br>
            <a:rPr lang="en-GB" sz="2600" b="1">
              <a:latin typeface="Avenir LT Pro 55 Roman" panose="020B0503020203020204" pitchFamily="34" charset="77"/>
            </a:rPr>
          </a:br>
          <a:r>
            <a:rPr lang="en-GB" sz="2600">
              <a:latin typeface="Avenir LT Pro 55 Roman" panose="020B0503020203020204" pitchFamily="34" charset="77"/>
            </a:rPr>
            <a:t>We are refactoring the workflow codebase so modules do one thing well, avoid external calls mid‑execution, define clear interfaces, and remove unnecessary inter‑module dependencies. This modularisation </a:t>
          </a:r>
          <a:r>
            <a:rPr lang="en-GB" sz="2600" b="1">
              <a:latin typeface="Avenir LT Pro 55 Roman" panose="020B0503020203020204" pitchFamily="34" charset="77"/>
            </a:rPr>
            <a:t>dramatically improves testability </a:t>
          </a:r>
          <a:r>
            <a:rPr lang="en-GB" sz="2600">
              <a:latin typeface="Avenir LT Pro 55 Roman" panose="020B0503020203020204" pitchFamily="34" charset="77"/>
            </a:rPr>
            <a:t>and reduces the need for full workflow runs to validate small components.</a:t>
          </a:r>
        </a:p>
      </dgm:t>
    </dgm:pt>
    <dgm:pt modelId="{CCB6E603-2EDA-5D47-9110-C230ECE8E15D}" type="parTrans" cxnId="{6B14574F-4760-3A43-B507-590E34E103BC}">
      <dgm:prSet/>
      <dgm:spPr/>
      <dgm:t>
        <a:bodyPr/>
        <a:lstStyle/>
        <a:p>
          <a:endParaRPr lang="en-GB" sz="1200"/>
        </a:p>
      </dgm:t>
    </dgm:pt>
    <dgm:pt modelId="{1D81188B-58BE-D440-8105-561179F13956}" type="sibTrans" cxnId="{6B14574F-4760-3A43-B507-590E34E103BC}">
      <dgm:prSet/>
      <dgm:spPr/>
      <dgm:t>
        <a:bodyPr/>
        <a:lstStyle/>
        <a:p>
          <a:endParaRPr lang="en-GB" sz="1200"/>
        </a:p>
      </dgm:t>
    </dgm:pt>
    <dgm:pt modelId="{4119F015-C877-9646-A069-5A8D2F23D057}" type="pres">
      <dgm:prSet presAssocID="{58BA8F6D-96DF-CC48-99D5-E41CE075447A}" presName="Name0" presStyleCnt="0">
        <dgm:presLayoutVars>
          <dgm:dir/>
          <dgm:resizeHandles val="exact"/>
        </dgm:presLayoutVars>
      </dgm:prSet>
      <dgm:spPr/>
    </dgm:pt>
    <dgm:pt modelId="{3AE344C7-9923-A94A-9CB6-DBCA983E089E}" type="pres">
      <dgm:prSet presAssocID="{EAE532E6-206F-7E4B-A4A4-E05267F3C18B}" presName="composite" presStyleCnt="0"/>
      <dgm:spPr/>
    </dgm:pt>
    <dgm:pt modelId="{6D67FD05-877D-904A-B8DE-1B4AC0AE6F36}" type="pres">
      <dgm:prSet presAssocID="{EAE532E6-206F-7E4B-A4A4-E05267F3C18B}" presName="rect1" presStyleLbl="trAlignAcc1" presStyleIdx="0" presStyleCnt="6">
        <dgm:presLayoutVars>
          <dgm:bulletEnabled val="1"/>
        </dgm:presLayoutVars>
      </dgm:prSet>
      <dgm:spPr/>
    </dgm:pt>
    <dgm:pt modelId="{61631FE7-68B3-1843-A145-5967FB76060E}" type="pres">
      <dgm:prSet presAssocID="{EAE532E6-206F-7E4B-A4A4-E05267F3C18B}" presName="rect2" presStyleLbl="fgImgPlace1" presStyleIdx="0" presStyleCnt="6"/>
      <dgm:spPr>
        <a:solidFill>
          <a:schemeClr val="bg1"/>
        </a:solidFill>
      </dgm:spPr>
    </dgm:pt>
    <dgm:pt modelId="{BA53D031-0A1F-5248-982C-8657D76B9CA8}" type="pres">
      <dgm:prSet presAssocID="{108FE0EB-E208-9643-B154-8BABCF35E6A4}" presName="sibTrans" presStyleCnt="0"/>
      <dgm:spPr/>
    </dgm:pt>
    <dgm:pt modelId="{21973055-B008-924D-8DBC-9540707A7AC3}" type="pres">
      <dgm:prSet presAssocID="{6BA67B06-7886-B349-92F8-E413637F8021}" presName="composite" presStyleCnt="0"/>
      <dgm:spPr/>
    </dgm:pt>
    <dgm:pt modelId="{BD8CD264-2BF9-1A43-9C47-F83A398DCE60}" type="pres">
      <dgm:prSet presAssocID="{6BA67B06-7886-B349-92F8-E413637F8021}" presName="rect1" presStyleLbl="trAlignAcc1" presStyleIdx="1" presStyleCnt="6">
        <dgm:presLayoutVars>
          <dgm:bulletEnabled val="1"/>
        </dgm:presLayoutVars>
      </dgm:prSet>
      <dgm:spPr/>
    </dgm:pt>
    <dgm:pt modelId="{A339C064-BED0-AE4F-9131-1F8B9E4C4704}" type="pres">
      <dgm:prSet presAssocID="{6BA67B06-7886-B349-92F8-E413637F8021}" presName="rect2" presStyleLbl="fgImgPlace1" presStyleIdx="1" presStyleCnt="6"/>
      <dgm:spPr>
        <a:solidFill>
          <a:schemeClr val="bg1"/>
        </a:solidFill>
      </dgm:spPr>
    </dgm:pt>
    <dgm:pt modelId="{5B8DCBFD-8581-2648-868D-066F0FD559B7}" type="pres">
      <dgm:prSet presAssocID="{752ACDB8-1B10-6344-84F0-27F8002D87E2}" presName="sibTrans" presStyleCnt="0"/>
      <dgm:spPr/>
    </dgm:pt>
    <dgm:pt modelId="{FDAB5FD3-4376-9448-94D2-16FC32A29682}" type="pres">
      <dgm:prSet presAssocID="{D8CC4358-AE0F-E444-BC6F-96245B069ED6}" presName="composite" presStyleCnt="0"/>
      <dgm:spPr/>
    </dgm:pt>
    <dgm:pt modelId="{6E71006A-9DA9-6440-9B55-8EEB6DEEE095}" type="pres">
      <dgm:prSet presAssocID="{D8CC4358-AE0F-E444-BC6F-96245B069ED6}" presName="rect1" presStyleLbl="trAlignAcc1" presStyleIdx="2" presStyleCnt="6">
        <dgm:presLayoutVars>
          <dgm:bulletEnabled val="1"/>
        </dgm:presLayoutVars>
      </dgm:prSet>
      <dgm:spPr/>
    </dgm:pt>
    <dgm:pt modelId="{F3EA2F92-D8B0-A94B-9B48-AB50574D9B14}" type="pres">
      <dgm:prSet presAssocID="{D8CC4358-AE0F-E444-BC6F-96245B069ED6}" presName="rect2" presStyleLbl="fgImgPlace1" presStyleIdx="2" presStyleCnt="6"/>
      <dgm:spPr>
        <a:solidFill>
          <a:schemeClr val="bg1"/>
        </a:solidFill>
      </dgm:spPr>
    </dgm:pt>
    <dgm:pt modelId="{A4C46CEF-4F51-2E4C-8CE8-E99962770E03}" type="pres">
      <dgm:prSet presAssocID="{67FFE517-47BC-B442-836F-AABD4FC08210}" presName="sibTrans" presStyleCnt="0"/>
      <dgm:spPr/>
    </dgm:pt>
    <dgm:pt modelId="{8834E744-8BA5-F743-80CB-0472FCDAA6DD}" type="pres">
      <dgm:prSet presAssocID="{50F14381-75A5-284B-B363-40B4D4AFE7AE}" presName="composite" presStyleCnt="0"/>
      <dgm:spPr/>
    </dgm:pt>
    <dgm:pt modelId="{3583F6E3-FC6E-574A-A691-BE1EAB7A323A}" type="pres">
      <dgm:prSet presAssocID="{50F14381-75A5-284B-B363-40B4D4AFE7AE}" presName="rect1" presStyleLbl="trAlignAcc1" presStyleIdx="3" presStyleCnt="6">
        <dgm:presLayoutVars>
          <dgm:bulletEnabled val="1"/>
        </dgm:presLayoutVars>
      </dgm:prSet>
      <dgm:spPr/>
    </dgm:pt>
    <dgm:pt modelId="{1DE5A66B-0CE3-DA48-A445-61BDA7BECB4B}" type="pres">
      <dgm:prSet presAssocID="{50F14381-75A5-284B-B363-40B4D4AFE7AE}" presName="rect2" presStyleLbl="fgImgPlace1" presStyleIdx="3" presStyleCnt="6"/>
      <dgm:spPr>
        <a:solidFill>
          <a:schemeClr val="bg1"/>
        </a:solidFill>
      </dgm:spPr>
    </dgm:pt>
    <dgm:pt modelId="{207A612A-8767-C04E-A3F7-6F1B6BFD2A72}" type="pres">
      <dgm:prSet presAssocID="{A7ADD395-DE83-244C-A31F-A2850DB77DB8}" presName="sibTrans" presStyleCnt="0"/>
      <dgm:spPr/>
    </dgm:pt>
    <dgm:pt modelId="{D5224918-A86F-C24C-A520-2DE7312EFB69}" type="pres">
      <dgm:prSet presAssocID="{F0656200-8957-7147-A053-07E8E020AE8F}" presName="composite" presStyleCnt="0"/>
      <dgm:spPr/>
    </dgm:pt>
    <dgm:pt modelId="{46E99479-5593-7A48-B0EE-586B2AAB8081}" type="pres">
      <dgm:prSet presAssocID="{F0656200-8957-7147-A053-07E8E020AE8F}" presName="rect1" presStyleLbl="trAlignAcc1" presStyleIdx="4" presStyleCnt="6">
        <dgm:presLayoutVars>
          <dgm:bulletEnabled val="1"/>
        </dgm:presLayoutVars>
      </dgm:prSet>
      <dgm:spPr/>
    </dgm:pt>
    <dgm:pt modelId="{C534E88A-164D-4847-8F4B-8B86E28A857A}" type="pres">
      <dgm:prSet presAssocID="{F0656200-8957-7147-A053-07E8E020AE8F}" presName="rect2" presStyleLbl="fgImgPlace1" presStyleIdx="4" presStyleCnt="6"/>
      <dgm:spPr>
        <a:solidFill>
          <a:schemeClr val="bg1"/>
        </a:solidFill>
      </dgm:spPr>
    </dgm:pt>
    <dgm:pt modelId="{82BBB5BD-CCB5-FD4A-B802-B3242CF1CCC9}" type="pres">
      <dgm:prSet presAssocID="{F0A1DF7C-2B5A-5946-905C-C9D0E48E220C}" presName="sibTrans" presStyleCnt="0"/>
      <dgm:spPr/>
    </dgm:pt>
    <dgm:pt modelId="{4954813A-60DD-A048-B273-9271A0AFDC38}" type="pres">
      <dgm:prSet presAssocID="{750169B1-01B5-0446-8ED2-56C3AF420D52}" presName="composite" presStyleCnt="0"/>
      <dgm:spPr/>
    </dgm:pt>
    <dgm:pt modelId="{E29E90C5-A7A9-0048-BC97-3A750737ABC2}" type="pres">
      <dgm:prSet presAssocID="{750169B1-01B5-0446-8ED2-56C3AF420D52}" presName="rect1" presStyleLbl="trAlignAcc1" presStyleIdx="5" presStyleCnt="6" custLinFactNeighborX="1426" custLinFactNeighborY="-212">
        <dgm:presLayoutVars>
          <dgm:bulletEnabled val="1"/>
        </dgm:presLayoutVars>
      </dgm:prSet>
      <dgm:spPr/>
    </dgm:pt>
    <dgm:pt modelId="{26026D12-6C3B-0949-B00F-F235E171371D}" type="pres">
      <dgm:prSet presAssocID="{750169B1-01B5-0446-8ED2-56C3AF420D52}" presName="rect2" presStyleLbl="fgImgPlace1" presStyleIdx="5" presStyleCnt="6"/>
      <dgm:spPr>
        <a:solidFill>
          <a:schemeClr val="bg1"/>
        </a:solidFill>
      </dgm:spPr>
    </dgm:pt>
  </dgm:ptLst>
  <dgm:cxnLst>
    <dgm:cxn modelId="{C7E12105-124D-3349-8013-4966C29272B3}" type="presOf" srcId="{750169B1-01B5-0446-8ED2-56C3AF420D52}" destId="{E29E90C5-A7A9-0048-BC97-3A750737ABC2}" srcOrd="0" destOrd="0" presId="urn:microsoft.com/office/officeart/2008/layout/PictureStrips"/>
    <dgm:cxn modelId="{3496DC12-5113-7F4E-A6E2-8752BAE5F1F2}" type="presOf" srcId="{EAE532E6-206F-7E4B-A4A4-E05267F3C18B}" destId="{6D67FD05-877D-904A-B8DE-1B4AC0AE6F36}" srcOrd="0" destOrd="0" presId="urn:microsoft.com/office/officeart/2008/layout/PictureStrips"/>
    <dgm:cxn modelId="{355FB41C-0E5A-1942-93FE-54EA1CCB877B}" type="presOf" srcId="{D8CC4358-AE0F-E444-BC6F-96245B069ED6}" destId="{6E71006A-9DA9-6440-9B55-8EEB6DEEE095}" srcOrd="0" destOrd="0" presId="urn:microsoft.com/office/officeart/2008/layout/PictureStrips"/>
    <dgm:cxn modelId="{567AC842-3403-A548-AC88-011D11724CA9}" srcId="{58BA8F6D-96DF-CC48-99D5-E41CE075447A}" destId="{F0656200-8957-7147-A053-07E8E020AE8F}" srcOrd="4" destOrd="0" parTransId="{811528E2-9570-7747-BB94-C757B1916D20}" sibTransId="{F0A1DF7C-2B5A-5946-905C-C9D0E48E220C}"/>
    <dgm:cxn modelId="{E5674F69-920A-3F44-9D61-1F0799B08B4C}" type="presOf" srcId="{58BA8F6D-96DF-CC48-99D5-E41CE075447A}" destId="{4119F015-C877-9646-A069-5A8D2F23D057}" srcOrd="0" destOrd="0" presId="urn:microsoft.com/office/officeart/2008/layout/PictureStrips"/>
    <dgm:cxn modelId="{6B14574F-4760-3A43-B507-590E34E103BC}" srcId="{58BA8F6D-96DF-CC48-99D5-E41CE075447A}" destId="{750169B1-01B5-0446-8ED2-56C3AF420D52}" srcOrd="5" destOrd="0" parTransId="{CCB6E603-2EDA-5D47-9110-C230ECE8E15D}" sibTransId="{1D81188B-58BE-D440-8105-561179F13956}"/>
    <dgm:cxn modelId="{1D2D0259-6758-D947-93A3-DFEB2F7DC088}" srcId="{58BA8F6D-96DF-CC48-99D5-E41CE075447A}" destId="{50F14381-75A5-284B-B363-40B4D4AFE7AE}" srcOrd="3" destOrd="0" parTransId="{52F6FA3F-340B-6249-9B58-CB5B1857C6EB}" sibTransId="{A7ADD395-DE83-244C-A31F-A2850DB77DB8}"/>
    <dgm:cxn modelId="{7741EB7A-623F-CD48-A953-4A0E4ED03CBA}" srcId="{58BA8F6D-96DF-CC48-99D5-E41CE075447A}" destId="{6BA67B06-7886-B349-92F8-E413637F8021}" srcOrd="1" destOrd="0" parTransId="{896DDC77-93C0-E74C-A704-05EB71D42C23}" sibTransId="{752ACDB8-1B10-6344-84F0-27F8002D87E2}"/>
    <dgm:cxn modelId="{3F26E08F-C3EB-0E42-8851-4A5DC9A0ADF6}" type="presOf" srcId="{F0656200-8957-7147-A053-07E8E020AE8F}" destId="{46E99479-5593-7A48-B0EE-586B2AAB8081}" srcOrd="0" destOrd="0" presId="urn:microsoft.com/office/officeart/2008/layout/PictureStrips"/>
    <dgm:cxn modelId="{22F0309C-C375-D044-8B16-8E7713AC5715}" srcId="{58BA8F6D-96DF-CC48-99D5-E41CE075447A}" destId="{EAE532E6-206F-7E4B-A4A4-E05267F3C18B}" srcOrd="0" destOrd="0" parTransId="{F07D31E4-1CB8-D349-B046-DC3005D9D624}" sibTransId="{108FE0EB-E208-9643-B154-8BABCF35E6A4}"/>
    <dgm:cxn modelId="{5E1D2FDA-6C89-6849-B8B4-46FC1AF0B6FE}" type="presOf" srcId="{6BA67B06-7886-B349-92F8-E413637F8021}" destId="{BD8CD264-2BF9-1A43-9C47-F83A398DCE60}" srcOrd="0" destOrd="0" presId="urn:microsoft.com/office/officeart/2008/layout/PictureStrips"/>
    <dgm:cxn modelId="{333CA8DB-52FA-D048-8106-F99F82461A34}" type="presOf" srcId="{50F14381-75A5-284B-B363-40B4D4AFE7AE}" destId="{3583F6E3-FC6E-574A-A691-BE1EAB7A323A}" srcOrd="0" destOrd="0" presId="urn:microsoft.com/office/officeart/2008/layout/PictureStrips"/>
    <dgm:cxn modelId="{911849E9-6E55-FA4A-AE56-756C4B5D7DDC}" srcId="{58BA8F6D-96DF-CC48-99D5-E41CE075447A}" destId="{D8CC4358-AE0F-E444-BC6F-96245B069ED6}" srcOrd="2" destOrd="0" parTransId="{84E58E87-E00E-2543-A107-D3263F823FB4}" sibTransId="{67FFE517-47BC-B442-836F-AABD4FC08210}"/>
    <dgm:cxn modelId="{9AE1DAFF-12A8-7047-889B-EC3F2EA4A971}" type="presParOf" srcId="{4119F015-C877-9646-A069-5A8D2F23D057}" destId="{3AE344C7-9923-A94A-9CB6-DBCA983E089E}" srcOrd="0" destOrd="0" presId="urn:microsoft.com/office/officeart/2008/layout/PictureStrips"/>
    <dgm:cxn modelId="{275FE28F-C0BF-F94C-8D4D-450C1A8B05A1}" type="presParOf" srcId="{3AE344C7-9923-A94A-9CB6-DBCA983E089E}" destId="{6D67FD05-877D-904A-B8DE-1B4AC0AE6F36}" srcOrd="0" destOrd="0" presId="urn:microsoft.com/office/officeart/2008/layout/PictureStrips"/>
    <dgm:cxn modelId="{8D3866C8-A56E-C549-B657-0EBB3946F9B1}" type="presParOf" srcId="{3AE344C7-9923-A94A-9CB6-DBCA983E089E}" destId="{61631FE7-68B3-1843-A145-5967FB76060E}" srcOrd="1" destOrd="0" presId="urn:microsoft.com/office/officeart/2008/layout/PictureStrips"/>
    <dgm:cxn modelId="{CD0A4482-5CCF-F24B-B33F-A23E7118EE28}" type="presParOf" srcId="{4119F015-C877-9646-A069-5A8D2F23D057}" destId="{BA53D031-0A1F-5248-982C-8657D76B9CA8}" srcOrd="1" destOrd="0" presId="urn:microsoft.com/office/officeart/2008/layout/PictureStrips"/>
    <dgm:cxn modelId="{47DD49A0-792C-2841-85F1-BB64CF6D34B4}" type="presParOf" srcId="{4119F015-C877-9646-A069-5A8D2F23D057}" destId="{21973055-B008-924D-8DBC-9540707A7AC3}" srcOrd="2" destOrd="0" presId="urn:microsoft.com/office/officeart/2008/layout/PictureStrips"/>
    <dgm:cxn modelId="{126727CD-6614-2F4C-8C50-38550CA029EF}" type="presParOf" srcId="{21973055-B008-924D-8DBC-9540707A7AC3}" destId="{BD8CD264-2BF9-1A43-9C47-F83A398DCE60}" srcOrd="0" destOrd="0" presId="urn:microsoft.com/office/officeart/2008/layout/PictureStrips"/>
    <dgm:cxn modelId="{EFA5138F-09CD-E644-A9C7-BF16F832B76E}" type="presParOf" srcId="{21973055-B008-924D-8DBC-9540707A7AC3}" destId="{A339C064-BED0-AE4F-9131-1F8B9E4C4704}" srcOrd="1" destOrd="0" presId="urn:microsoft.com/office/officeart/2008/layout/PictureStrips"/>
    <dgm:cxn modelId="{82E19D7B-6E83-BE4B-8438-1C9893F6052B}" type="presParOf" srcId="{4119F015-C877-9646-A069-5A8D2F23D057}" destId="{5B8DCBFD-8581-2648-868D-066F0FD559B7}" srcOrd="3" destOrd="0" presId="urn:microsoft.com/office/officeart/2008/layout/PictureStrips"/>
    <dgm:cxn modelId="{A05C25A7-8A3D-BB4F-9E80-11C5228945E4}" type="presParOf" srcId="{4119F015-C877-9646-A069-5A8D2F23D057}" destId="{FDAB5FD3-4376-9448-94D2-16FC32A29682}" srcOrd="4" destOrd="0" presId="urn:microsoft.com/office/officeart/2008/layout/PictureStrips"/>
    <dgm:cxn modelId="{3A4C0808-75C5-4A46-879C-923CC2C21B4F}" type="presParOf" srcId="{FDAB5FD3-4376-9448-94D2-16FC32A29682}" destId="{6E71006A-9DA9-6440-9B55-8EEB6DEEE095}" srcOrd="0" destOrd="0" presId="urn:microsoft.com/office/officeart/2008/layout/PictureStrips"/>
    <dgm:cxn modelId="{025FE165-D526-7441-8398-0F544EFB6038}" type="presParOf" srcId="{FDAB5FD3-4376-9448-94D2-16FC32A29682}" destId="{F3EA2F92-D8B0-A94B-9B48-AB50574D9B14}" srcOrd="1" destOrd="0" presId="urn:microsoft.com/office/officeart/2008/layout/PictureStrips"/>
    <dgm:cxn modelId="{CEBB5A96-79BF-E540-8706-514D9355FD4E}" type="presParOf" srcId="{4119F015-C877-9646-A069-5A8D2F23D057}" destId="{A4C46CEF-4F51-2E4C-8CE8-E99962770E03}" srcOrd="5" destOrd="0" presId="urn:microsoft.com/office/officeart/2008/layout/PictureStrips"/>
    <dgm:cxn modelId="{4832E4E4-CF18-B94C-B688-621CE5626FF5}" type="presParOf" srcId="{4119F015-C877-9646-A069-5A8D2F23D057}" destId="{8834E744-8BA5-F743-80CB-0472FCDAA6DD}" srcOrd="6" destOrd="0" presId="urn:microsoft.com/office/officeart/2008/layout/PictureStrips"/>
    <dgm:cxn modelId="{E9B40AA2-180B-8545-9BDA-D263A71007E2}" type="presParOf" srcId="{8834E744-8BA5-F743-80CB-0472FCDAA6DD}" destId="{3583F6E3-FC6E-574A-A691-BE1EAB7A323A}" srcOrd="0" destOrd="0" presId="urn:microsoft.com/office/officeart/2008/layout/PictureStrips"/>
    <dgm:cxn modelId="{7C03B5B5-EAAB-F147-AAD1-30C119F7D6C3}" type="presParOf" srcId="{8834E744-8BA5-F743-80CB-0472FCDAA6DD}" destId="{1DE5A66B-0CE3-DA48-A445-61BDA7BECB4B}" srcOrd="1" destOrd="0" presId="urn:microsoft.com/office/officeart/2008/layout/PictureStrips"/>
    <dgm:cxn modelId="{6C8C01E9-600C-064A-8354-F7644CA8F441}" type="presParOf" srcId="{4119F015-C877-9646-A069-5A8D2F23D057}" destId="{207A612A-8767-C04E-A3F7-6F1B6BFD2A72}" srcOrd="7" destOrd="0" presId="urn:microsoft.com/office/officeart/2008/layout/PictureStrips"/>
    <dgm:cxn modelId="{2CFCE800-AF23-EA45-9720-61E7C9B226C4}" type="presParOf" srcId="{4119F015-C877-9646-A069-5A8D2F23D057}" destId="{D5224918-A86F-C24C-A520-2DE7312EFB69}" srcOrd="8" destOrd="0" presId="urn:microsoft.com/office/officeart/2008/layout/PictureStrips"/>
    <dgm:cxn modelId="{1E26AB0B-A8BE-A243-93E5-6CAA2AC6EE9C}" type="presParOf" srcId="{D5224918-A86F-C24C-A520-2DE7312EFB69}" destId="{46E99479-5593-7A48-B0EE-586B2AAB8081}" srcOrd="0" destOrd="0" presId="urn:microsoft.com/office/officeart/2008/layout/PictureStrips"/>
    <dgm:cxn modelId="{E59CBA00-F859-0947-9CD2-AB9E78EEA7C1}" type="presParOf" srcId="{D5224918-A86F-C24C-A520-2DE7312EFB69}" destId="{C534E88A-164D-4847-8F4B-8B86E28A857A}" srcOrd="1" destOrd="0" presId="urn:microsoft.com/office/officeart/2008/layout/PictureStrips"/>
    <dgm:cxn modelId="{C1818E37-1931-E44A-BAE9-50CB668F2AF0}" type="presParOf" srcId="{4119F015-C877-9646-A069-5A8D2F23D057}" destId="{82BBB5BD-CCB5-FD4A-B802-B3242CF1CCC9}" srcOrd="9" destOrd="0" presId="urn:microsoft.com/office/officeart/2008/layout/PictureStrips"/>
    <dgm:cxn modelId="{D9CE2E7B-E792-C643-8FFA-4FDD98E0CD2F}" type="presParOf" srcId="{4119F015-C877-9646-A069-5A8D2F23D057}" destId="{4954813A-60DD-A048-B273-9271A0AFDC38}" srcOrd="10" destOrd="0" presId="urn:microsoft.com/office/officeart/2008/layout/PictureStrips"/>
    <dgm:cxn modelId="{1BD1E4EB-EAC4-D240-B626-1AC3F9595185}" type="presParOf" srcId="{4954813A-60DD-A048-B273-9271A0AFDC38}" destId="{E29E90C5-A7A9-0048-BC97-3A750737ABC2}" srcOrd="0" destOrd="0" presId="urn:microsoft.com/office/officeart/2008/layout/PictureStrips"/>
    <dgm:cxn modelId="{EB9F77AF-4F70-5E48-8235-789EE80876D6}" type="presParOf" srcId="{4954813A-60DD-A048-B273-9271A0AFDC38}" destId="{26026D12-6C3B-0949-B00F-F235E171371D}" srcOrd="1" destOrd="0" presId="urn:microsoft.com/office/officeart/2008/layout/PictureStrips"/>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67FD05-877D-904A-B8DE-1B4AC0AE6F36}">
      <dsp:nvSpPr>
        <dsp:cNvPr id="0" name=""/>
        <dsp:cNvSpPr/>
      </dsp:nvSpPr>
      <dsp:spPr>
        <a:xfrm>
          <a:off x="512784" y="838251"/>
          <a:ext cx="12215105" cy="3817220"/>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585531" tIns="91440" rIns="91440" bIns="91440" numCol="1" spcCol="1270" anchor="ctr" anchorCtr="0">
          <a:noAutofit/>
        </a:bodyPr>
        <a:lstStyle/>
        <a:p>
          <a:pPr marL="0" lvl="0" indent="0" algn="l" defTabSz="1066800">
            <a:lnSpc>
              <a:spcPct val="90000"/>
            </a:lnSpc>
            <a:spcBef>
              <a:spcPct val="0"/>
            </a:spcBef>
            <a:spcAft>
              <a:spcPct val="35000"/>
            </a:spcAft>
            <a:buNone/>
          </a:pPr>
          <a:r>
            <a:rPr lang="en-GB" sz="2400" b="1" kern="1200">
              <a:latin typeface="Avenir LT Pro 55 Roman" panose="020B0503020203020204" pitchFamily="34" charset="77"/>
            </a:rPr>
            <a:t>1. Testing Trophy–Led Shift‑Left: Converting Full‑Sized Tests into Fast Integration Tests</a:t>
          </a:r>
          <a:br>
            <a:rPr lang="en-GB" sz="2400" b="1" kern="1200">
              <a:latin typeface="Avenir LT Pro 55 Roman" panose="020B0503020203020204" pitchFamily="34" charset="77"/>
            </a:rPr>
          </a:br>
          <a:r>
            <a:rPr lang="en-GB" sz="2400" kern="1200">
              <a:latin typeface="Avenir LT Pro 55 Roman" panose="020B0503020203020204" pitchFamily="34" charset="77"/>
            </a:rPr>
            <a:t>Using the Testing Trophy (Kent C. Dodds) model, we rebalanced our testing strategy toward integration and unit tests. By analysing what full‑sized samples were actually validating, we converted these into fast integration tests that check the same behaviours in seconds instead of hours. This </a:t>
          </a:r>
          <a:r>
            <a:rPr lang="en-GB" sz="2400" b="1" kern="1200">
              <a:latin typeface="Avenir LT Pro 55 Roman" panose="020B0503020203020204" pitchFamily="34" charset="77"/>
            </a:rPr>
            <a:t>cut routine full‑sized regression runs by over 50% </a:t>
          </a:r>
          <a:r>
            <a:rPr lang="en-GB" sz="2400" kern="1200">
              <a:latin typeface="Avenir LT Pro 55 Roman" panose="020B0503020203020204" pitchFamily="34" charset="77"/>
            </a:rPr>
            <a:t>and enabled continuous integration tests to block defects before they are merged.</a:t>
          </a:r>
        </a:p>
      </dsp:txBody>
      <dsp:txXfrm>
        <a:off x="512784" y="838251"/>
        <a:ext cx="12215105" cy="3817220"/>
      </dsp:txXfrm>
    </dsp:sp>
    <dsp:sp modelId="{61631FE7-68B3-1843-A145-5967FB76060E}">
      <dsp:nvSpPr>
        <dsp:cNvPr id="0" name=""/>
        <dsp:cNvSpPr/>
      </dsp:nvSpPr>
      <dsp:spPr>
        <a:xfrm>
          <a:off x="3821" y="286875"/>
          <a:ext cx="2672054" cy="4008081"/>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D8CD264-2BF9-1A43-9C47-F83A398DCE60}">
      <dsp:nvSpPr>
        <dsp:cNvPr id="0" name=""/>
        <dsp:cNvSpPr/>
      </dsp:nvSpPr>
      <dsp:spPr>
        <a:xfrm>
          <a:off x="13944618" y="838251"/>
          <a:ext cx="12215105" cy="3817220"/>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585531" tIns="99060" rIns="99060" bIns="99060" numCol="1" spcCol="1270" anchor="ctr" anchorCtr="0">
          <a:noAutofit/>
        </a:bodyPr>
        <a:lstStyle/>
        <a:p>
          <a:pPr marL="0" lvl="0" indent="0" algn="l" defTabSz="1155700">
            <a:lnSpc>
              <a:spcPct val="90000"/>
            </a:lnSpc>
            <a:spcBef>
              <a:spcPct val="0"/>
            </a:spcBef>
            <a:spcAft>
              <a:spcPct val="35000"/>
            </a:spcAft>
            <a:buNone/>
          </a:pPr>
          <a:r>
            <a:rPr lang="en-GB" sz="2600" b="1" kern="1200">
              <a:latin typeface="Avenir LT Pro 55 Roman" panose="020B0503020203020204" pitchFamily="34" charset="77"/>
            </a:rPr>
            <a:t>2. Automated Expected‑Outcome Validation</a:t>
          </a:r>
          <a:br>
            <a:rPr lang="en-GB" sz="2600" b="1" kern="1200">
              <a:latin typeface="Avenir LT Pro 55 Roman" panose="020B0503020203020204" pitchFamily="34" charset="77"/>
            </a:rPr>
          </a:br>
          <a:r>
            <a:rPr lang="en-GB" sz="2600" kern="1200">
              <a:latin typeface="Avenir LT Pro 55 Roman" panose="020B0503020203020204" pitchFamily="34" charset="77"/>
            </a:rPr>
            <a:t>Expected outputs from legacy full‑sized runs were stored in a version‑controlled repository as opposed to a shared document, enabling automated comparison of expected vs. actual results and eliminating slow, manual validation steps. This makes it easier to test more frequently and </a:t>
          </a:r>
          <a:r>
            <a:rPr lang="en-GB" sz="2600" b="1" kern="1200">
              <a:latin typeface="Avenir LT Pro 55 Roman" panose="020B0503020203020204" pitchFamily="34" charset="77"/>
            </a:rPr>
            <a:t>consolidates all sources of truth into one </a:t>
          </a:r>
          <a:r>
            <a:rPr lang="en-GB" sz="2600" kern="1200">
              <a:latin typeface="Avenir LT Pro 55 Roman" panose="020B0503020203020204" pitchFamily="34" charset="77"/>
            </a:rPr>
            <a:t>for use by automation and for human consumption.</a:t>
          </a:r>
        </a:p>
      </dsp:txBody>
      <dsp:txXfrm>
        <a:off x="13944618" y="838251"/>
        <a:ext cx="12215105" cy="3817220"/>
      </dsp:txXfrm>
    </dsp:sp>
    <dsp:sp modelId="{A339C064-BED0-AE4F-9131-1F8B9E4C4704}">
      <dsp:nvSpPr>
        <dsp:cNvPr id="0" name=""/>
        <dsp:cNvSpPr/>
      </dsp:nvSpPr>
      <dsp:spPr>
        <a:xfrm>
          <a:off x="13435655" y="286875"/>
          <a:ext cx="2672054" cy="4008081"/>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E71006A-9DA9-6440-9B55-8EEB6DEEE095}">
      <dsp:nvSpPr>
        <dsp:cNvPr id="0" name=""/>
        <dsp:cNvSpPr/>
      </dsp:nvSpPr>
      <dsp:spPr>
        <a:xfrm>
          <a:off x="512784" y="5643707"/>
          <a:ext cx="12215105" cy="3817220"/>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585531" tIns="99060" rIns="99060" bIns="99060" numCol="1" spcCol="1270" anchor="ctr" anchorCtr="0">
          <a:noAutofit/>
        </a:bodyPr>
        <a:lstStyle/>
        <a:p>
          <a:pPr marL="0" lvl="0" indent="0" algn="l" defTabSz="1155700">
            <a:lnSpc>
              <a:spcPct val="90000"/>
            </a:lnSpc>
            <a:spcBef>
              <a:spcPct val="0"/>
            </a:spcBef>
            <a:spcAft>
              <a:spcPct val="35000"/>
            </a:spcAft>
            <a:buNone/>
          </a:pPr>
          <a:r>
            <a:rPr lang="en-GB" sz="2600" b="1" kern="1200">
              <a:latin typeface="Avenir LT Pro 55 Roman" panose="020B0503020203020204" pitchFamily="34" charset="77"/>
            </a:rPr>
            <a:t>3. Creation of “Tiny Genomes” for Rapid but Representative Testing</a:t>
          </a:r>
          <a:br>
            <a:rPr lang="en-GB" sz="2600" b="1" kern="1200">
              <a:latin typeface="Avenir LT Pro 55 Roman" panose="020B0503020203020204" pitchFamily="34" charset="77"/>
            </a:rPr>
          </a:br>
          <a:r>
            <a:rPr lang="en-GB" sz="2600" kern="1200">
              <a:latin typeface="Avenir LT Pro 55 Roman" panose="020B0503020203020204" pitchFamily="34" charset="77"/>
            </a:rPr>
            <a:t>We created minimal but representative datasets (tiny whole genome sequencing samples) that exercise all key workflow paths while drastically reducing data volume by only minimally covering genome base locations. These </a:t>
          </a:r>
          <a:r>
            <a:rPr lang="en-GB" sz="2600" b="1" kern="1200">
              <a:latin typeface="Avenir LT Pro 55 Roman" panose="020B0503020203020204" pitchFamily="34" charset="77"/>
            </a:rPr>
            <a:t>run around 75% faster </a:t>
          </a:r>
          <a:r>
            <a:rPr lang="en-GB" sz="2600" kern="1200">
              <a:latin typeface="Avenir LT Pro 55 Roman" panose="020B0503020203020204" pitchFamily="34" charset="77"/>
            </a:rPr>
            <a:t>while still providing strong assurance of correct pipeline integration, going from over 4 hours to just over 1 hour. This resource can be shared with the wider bioinformatics community, on request.</a:t>
          </a:r>
        </a:p>
      </dsp:txBody>
      <dsp:txXfrm>
        <a:off x="512784" y="5643707"/>
        <a:ext cx="12215105" cy="3817220"/>
      </dsp:txXfrm>
    </dsp:sp>
    <dsp:sp modelId="{F3EA2F92-D8B0-A94B-9B48-AB50574D9B14}">
      <dsp:nvSpPr>
        <dsp:cNvPr id="0" name=""/>
        <dsp:cNvSpPr/>
      </dsp:nvSpPr>
      <dsp:spPr>
        <a:xfrm>
          <a:off x="3821" y="5092331"/>
          <a:ext cx="2672054" cy="4008081"/>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583F6E3-FC6E-574A-A691-BE1EAB7A323A}">
      <dsp:nvSpPr>
        <dsp:cNvPr id="0" name=""/>
        <dsp:cNvSpPr/>
      </dsp:nvSpPr>
      <dsp:spPr>
        <a:xfrm>
          <a:off x="13944618" y="5643707"/>
          <a:ext cx="12215105" cy="3817220"/>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585531" tIns="99060" rIns="99060" bIns="99060" numCol="1" spcCol="1270" anchor="ctr" anchorCtr="0">
          <a:noAutofit/>
        </a:bodyPr>
        <a:lstStyle/>
        <a:p>
          <a:pPr marL="0" lvl="0" indent="0" algn="l" defTabSz="1155700">
            <a:lnSpc>
              <a:spcPct val="90000"/>
            </a:lnSpc>
            <a:spcBef>
              <a:spcPct val="0"/>
            </a:spcBef>
            <a:spcAft>
              <a:spcPct val="35000"/>
            </a:spcAft>
            <a:buNone/>
          </a:pPr>
          <a:r>
            <a:rPr lang="en-GB" sz="2600" b="1" kern="1200">
              <a:latin typeface="Avenir LT Pro 55 Roman" panose="020B0503020203020204" pitchFamily="34" charset="77"/>
            </a:rPr>
            <a:t>4. Nightly Tiny‑Genome Testing for Early Regression Detection</a:t>
          </a:r>
          <a:br>
            <a:rPr lang="en-GB" sz="2600" b="1" kern="1200">
              <a:latin typeface="Avenir LT Pro 55 Roman" panose="020B0503020203020204" pitchFamily="34" charset="77"/>
            </a:rPr>
          </a:br>
          <a:r>
            <a:rPr lang="en-GB" sz="2600" kern="1200">
              <a:latin typeface="Avenir LT Pro 55 Roman" panose="020B0503020203020204" pitchFamily="34" charset="77"/>
            </a:rPr>
            <a:t>Nightly tiny‑genome runs on both release and latest builds now provide </a:t>
          </a:r>
          <a:r>
            <a:rPr lang="en-GB" sz="2600" b="1" kern="1200">
              <a:latin typeface="Avenir LT Pro 55 Roman" panose="020B0503020203020204" pitchFamily="34" charset="77"/>
            </a:rPr>
            <a:t>daily feedback on pipeline robustness</a:t>
          </a:r>
          <a:r>
            <a:rPr lang="en-GB" sz="2600" kern="1200">
              <a:latin typeface="Avenir LT Pro 55 Roman" panose="020B0503020203020204" pitchFamily="34" charset="77"/>
            </a:rPr>
            <a:t>. This allows early detection of regressions without waiting for the full‑sized test pack, leaving only nuanced issues for higher‑level validation like full sized regression test runs. It also tests integration of the RD pipeline with complimentary APIs.</a:t>
          </a:r>
        </a:p>
      </dsp:txBody>
      <dsp:txXfrm>
        <a:off x="13944618" y="5643707"/>
        <a:ext cx="12215105" cy="3817220"/>
      </dsp:txXfrm>
    </dsp:sp>
    <dsp:sp modelId="{1DE5A66B-0CE3-DA48-A445-61BDA7BECB4B}">
      <dsp:nvSpPr>
        <dsp:cNvPr id="0" name=""/>
        <dsp:cNvSpPr/>
      </dsp:nvSpPr>
      <dsp:spPr>
        <a:xfrm>
          <a:off x="13435655" y="5092331"/>
          <a:ext cx="2672054" cy="4008081"/>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6E99479-5593-7A48-B0EE-586B2AAB8081}">
      <dsp:nvSpPr>
        <dsp:cNvPr id="0" name=""/>
        <dsp:cNvSpPr/>
      </dsp:nvSpPr>
      <dsp:spPr>
        <a:xfrm>
          <a:off x="512784" y="10449164"/>
          <a:ext cx="12215105" cy="3817220"/>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585531" tIns="99060" rIns="99060" bIns="99060" numCol="1" spcCol="1270" anchor="ctr" anchorCtr="0">
          <a:noAutofit/>
        </a:bodyPr>
        <a:lstStyle/>
        <a:p>
          <a:pPr marL="0" lvl="0" indent="0" algn="l" defTabSz="1155700">
            <a:lnSpc>
              <a:spcPct val="90000"/>
            </a:lnSpc>
            <a:spcBef>
              <a:spcPct val="0"/>
            </a:spcBef>
            <a:spcAft>
              <a:spcPct val="35000"/>
            </a:spcAft>
            <a:buNone/>
          </a:pPr>
          <a:r>
            <a:rPr lang="en-GB" sz="2600" b="1" kern="1200">
              <a:latin typeface="Avenir LT Pro 55 Roman" panose="020B0503020203020204" pitchFamily="34" charset="77"/>
            </a:rPr>
            <a:t>5. Targeted Module‑Level Testing with a Nextflow‑Based Workflow</a:t>
          </a:r>
          <a:br>
            <a:rPr lang="en-GB" sz="2600" b="1" kern="1200">
              <a:latin typeface="Avenir LT Pro 55 Roman" panose="020B0503020203020204" pitchFamily="34" charset="77"/>
            </a:rPr>
          </a:br>
          <a:r>
            <a:rPr lang="en-GB" sz="2600" kern="1200">
              <a:latin typeface="Avenir LT Pro 55 Roman" panose="020B0503020203020204" pitchFamily="34" charset="77"/>
            </a:rPr>
            <a:t>A new Nextflow‑based test workflow allows isolated execution of specific RD pipeline logic—such as variant prioritisation—supporting AB testing of different versions, rapid debugging, performance optimisations, parameter scanning, and faster iteration. This tool is showcased in a dedicated poster at Festival of Genomics 2026 by FX Quah.</a:t>
          </a:r>
        </a:p>
      </dsp:txBody>
      <dsp:txXfrm>
        <a:off x="512784" y="10449164"/>
        <a:ext cx="12215105" cy="3817220"/>
      </dsp:txXfrm>
    </dsp:sp>
    <dsp:sp modelId="{C534E88A-164D-4847-8F4B-8B86E28A857A}">
      <dsp:nvSpPr>
        <dsp:cNvPr id="0" name=""/>
        <dsp:cNvSpPr/>
      </dsp:nvSpPr>
      <dsp:spPr>
        <a:xfrm>
          <a:off x="3821" y="9897788"/>
          <a:ext cx="2672054" cy="4008081"/>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29E90C5-A7A9-0048-BC97-3A750737ABC2}">
      <dsp:nvSpPr>
        <dsp:cNvPr id="0" name=""/>
        <dsp:cNvSpPr/>
      </dsp:nvSpPr>
      <dsp:spPr>
        <a:xfrm>
          <a:off x="13948440" y="10441071"/>
          <a:ext cx="12215105" cy="3817220"/>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585531" tIns="99060" rIns="99060" bIns="99060" numCol="1" spcCol="1270" anchor="ctr" anchorCtr="0">
          <a:noAutofit/>
        </a:bodyPr>
        <a:lstStyle/>
        <a:p>
          <a:pPr marL="0" lvl="0" indent="0" algn="l" defTabSz="1155700">
            <a:lnSpc>
              <a:spcPct val="90000"/>
            </a:lnSpc>
            <a:spcBef>
              <a:spcPct val="0"/>
            </a:spcBef>
            <a:spcAft>
              <a:spcPct val="35000"/>
            </a:spcAft>
            <a:buNone/>
          </a:pPr>
          <a:r>
            <a:rPr lang="en-GB" sz="2600" b="1" kern="1200">
              <a:latin typeface="Avenir LT Pro 55 Roman" panose="020B0503020203020204" pitchFamily="34" charset="77"/>
            </a:rPr>
            <a:t>6. Workflow Refactoring to Improve Testability and Modularity</a:t>
          </a:r>
          <a:br>
            <a:rPr lang="en-GB" sz="2600" b="1" kern="1200">
              <a:latin typeface="Avenir LT Pro 55 Roman" panose="020B0503020203020204" pitchFamily="34" charset="77"/>
            </a:rPr>
          </a:br>
          <a:r>
            <a:rPr lang="en-GB" sz="2600" kern="1200">
              <a:latin typeface="Avenir LT Pro 55 Roman" panose="020B0503020203020204" pitchFamily="34" charset="77"/>
            </a:rPr>
            <a:t>We are refactoring the workflow codebase so modules do one thing well, avoid external calls mid‑execution, define clear interfaces, and remove unnecessary inter‑module dependencies. This modularisation </a:t>
          </a:r>
          <a:r>
            <a:rPr lang="en-GB" sz="2600" b="1" kern="1200">
              <a:latin typeface="Avenir LT Pro 55 Roman" panose="020B0503020203020204" pitchFamily="34" charset="77"/>
            </a:rPr>
            <a:t>dramatically improves testability </a:t>
          </a:r>
          <a:r>
            <a:rPr lang="en-GB" sz="2600" kern="1200">
              <a:latin typeface="Avenir LT Pro 55 Roman" panose="020B0503020203020204" pitchFamily="34" charset="77"/>
            </a:rPr>
            <a:t>and reduces the need for full workflow runs to validate small components.</a:t>
          </a:r>
        </a:p>
      </dsp:txBody>
      <dsp:txXfrm>
        <a:off x="13948440" y="10441071"/>
        <a:ext cx="12215105" cy="3817220"/>
      </dsp:txXfrm>
    </dsp:sp>
    <dsp:sp modelId="{26026D12-6C3B-0949-B00F-F235E171371D}">
      <dsp:nvSpPr>
        <dsp:cNvPr id="0" name=""/>
        <dsp:cNvSpPr/>
      </dsp:nvSpPr>
      <dsp:spPr>
        <a:xfrm>
          <a:off x="13435655" y="9897788"/>
          <a:ext cx="2672054" cy="4008081"/>
        </a:xfrm>
        <a:prstGeom prst="rect">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venir Book" panose="02000503020000020003" pitchFamily="2"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venir Book" panose="02000503020000020003" pitchFamily="2" charset="0"/>
              </a:defRPr>
            </a:lvl1pPr>
          </a:lstStyle>
          <a:p>
            <a:fld id="{7E7B180B-003C-6040-8145-ED81825CBD83}" type="datetimeFigureOut">
              <a:rPr lang="en-US" smtClean="0"/>
              <a:pPr/>
              <a:t>5/6/2026</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venir Book" panose="02000503020000020003" pitchFamily="2"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venir Book" panose="02000503020000020003" pitchFamily="2" charset="0"/>
              </a:defRPr>
            </a:lvl1pPr>
          </a:lstStyle>
          <a:p>
            <a:fld id="{70EC0D86-8A52-B64B-A4A4-0F12694DA284}" type="slidenum">
              <a:rPr lang="en-US" smtClean="0"/>
              <a:pPr/>
              <a:t>‹#›</a:t>
            </a:fld>
            <a:endParaRPr lang="en-US"/>
          </a:p>
        </p:txBody>
      </p:sp>
    </p:spTree>
    <p:extLst>
      <p:ext uri="{BB962C8B-B14F-4D97-AF65-F5344CB8AC3E}">
        <p14:creationId xmlns:p14="http://schemas.microsoft.com/office/powerpoint/2010/main" val="2805063515"/>
      </p:ext>
    </p:extLst>
  </p:cSld>
  <p:clrMap bg1="lt1" tx1="dk1" bg2="lt2" tx2="dk2" accent1="accent1" accent2="accent2" accent3="accent3" accent4="accent4" accent5="accent5" accent6="accent6" hlink="hlink" folHlink="folHlink"/>
  <p:notesStyle>
    <a:lvl1pPr marL="0" algn="l" defTabSz="3507530" rtl="0" eaLnBrk="1" latinLnBrk="0" hangingPunct="1">
      <a:defRPr sz="4603" b="0" i="0" kern="1200">
        <a:solidFill>
          <a:schemeClr val="tx1"/>
        </a:solidFill>
        <a:latin typeface="Avenir Book" panose="02000503020000020003" pitchFamily="2" charset="0"/>
        <a:ea typeface="+mn-ea"/>
        <a:cs typeface="+mn-cs"/>
      </a:defRPr>
    </a:lvl1pPr>
    <a:lvl2pPr marL="1753768" algn="l" defTabSz="3507530" rtl="0" eaLnBrk="1" latinLnBrk="0" hangingPunct="1">
      <a:defRPr sz="4603" b="0" i="0" kern="1200">
        <a:solidFill>
          <a:schemeClr val="tx1"/>
        </a:solidFill>
        <a:latin typeface="Avenir Book" panose="02000503020000020003" pitchFamily="2" charset="0"/>
        <a:ea typeface="+mn-ea"/>
        <a:cs typeface="+mn-cs"/>
      </a:defRPr>
    </a:lvl2pPr>
    <a:lvl3pPr marL="3507530" algn="l" defTabSz="3507530" rtl="0" eaLnBrk="1" latinLnBrk="0" hangingPunct="1">
      <a:defRPr sz="4603" b="0" i="0" kern="1200">
        <a:solidFill>
          <a:schemeClr val="tx1"/>
        </a:solidFill>
        <a:latin typeface="Avenir Book" panose="02000503020000020003" pitchFamily="2" charset="0"/>
        <a:ea typeface="+mn-ea"/>
        <a:cs typeface="+mn-cs"/>
      </a:defRPr>
    </a:lvl3pPr>
    <a:lvl4pPr marL="5261298" algn="l" defTabSz="3507530" rtl="0" eaLnBrk="1" latinLnBrk="0" hangingPunct="1">
      <a:defRPr sz="4603" b="0" i="0" kern="1200">
        <a:solidFill>
          <a:schemeClr val="tx1"/>
        </a:solidFill>
        <a:latin typeface="Avenir Book" panose="02000503020000020003" pitchFamily="2" charset="0"/>
        <a:ea typeface="+mn-ea"/>
        <a:cs typeface="+mn-cs"/>
      </a:defRPr>
    </a:lvl4pPr>
    <a:lvl5pPr marL="7015061" algn="l" defTabSz="3507530" rtl="0" eaLnBrk="1" latinLnBrk="0" hangingPunct="1">
      <a:defRPr sz="4603" b="0" i="0" kern="1200">
        <a:solidFill>
          <a:schemeClr val="tx1"/>
        </a:solidFill>
        <a:latin typeface="Avenir Book" panose="02000503020000020003" pitchFamily="2" charset="0"/>
        <a:ea typeface="+mn-ea"/>
        <a:cs typeface="+mn-cs"/>
      </a:defRPr>
    </a:lvl5pPr>
    <a:lvl6pPr marL="8768828" algn="l" defTabSz="3507530" rtl="0" eaLnBrk="1" latinLnBrk="0" hangingPunct="1">
      <a:defRPr sz="4603" kern="1200">
        <a:solidFill>
          <a:schemeClr val="tx1"/>
        </a:solidFill>
        <a:latin typeface="+mn-lt"/>
        <a:ea typeface="+mn-ea"/>
        <a:cs typeface="+mn-cs"/>
      </a:defRPr>
    </a:lvl6pPr>
    <a:lvl7pPr marL="10522596" algn="l" defTabSz="3507530" rtl="0" eaLnBrk="1" latinLnBrk="0" hangingPunct="1">
      <a:defRPr sz="4603" kern="1200">
        <a:solidFill>
          <a:schemeClr val="tx1"/>
        </a:solidFill>
        <a:latin typeface="+mn-lt"/>
        <a:ea typeface="+mn-ea"/>
        <a:cs typeface="+mn-cs"/>
      </a:defRPr>
    </a:lvl7pPr>
    <a:lvl8pPr marL="12276359" algn="l" defTabSz="3507530" rtl="0" eaLnBrk="1" latinLnBrk="0" hangingPunct="1">
      <a:defRPr sz="4603" kern="1200">
        <a:solidFill>
          <a:schemeClr val="tx1"/>
        </a:solidFill>
        <a:latin typeface="+mn-lt"/>
        <a:ea typeface="+mn-ea"/>
        <a:cs typeface="+mn-cs"/>
      </a:defRPr>
    </a:lvl8pPr>
    <a:lvl9pPr marL="14030127" algn="l" defTabSz="3507530" rtl="0" eaLnBrk="1" latinLnBrk="0" hangingPunct="1">
      <a:defRPr sz="460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EC0D86-8A52-B64B-A4A4-0F12694DA284}" type="slidenum">
              <a:rPr lang="en-US" smtClean="0"/>
              <a:pPr/>
              <a:t>1</a:t>
            </a:fld>
            <a:endParaRPr lang="en-US"/>
          </a:p>
        </p:txBody>
      </p:sp>
    </p:spTree>
    <p:extLst>
      <p:ext uri="{BB962C8B-B14F-4D97-AF65-F5344CB8AC3E}">
        <p14:creationId xmlns:p14="http://schemas.microsoft.com/office/powerpoint/2010/main" val="798563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ight Title 2 lines custom background ">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4901D2B1-3622-2F41-A746-72A1846AD90B}"/>
              </a:ext>
            </a:extLst>
          </p:cNvPr>
          <p:cNvSpPr>
            <a:spLocks noGrp="1"/>
          </p:cNvSpPr>
          <p:nvPr>
            <p:ph type="body" sz="quarter" idx="11" hasCustomPrompt="1"/>
          </p:nvPr>
        </p:nvSpPr>
        <p:spPr>
          <a:xfrm>
            <a:off x="1787006" y="28493715"/>
            <a:ext cx="15342699" cy="1619585"/>
          </a:xfrm>
        </p:spPr>
        <p:txBody>
          <a:bodyPr wrap="square" lIns="0" tIns="0" rIns="0" bIns="0">
            <a:noAutofit/>
          </a:bodyPr>
          <a:lstStyle>
            <a:lvl1pPr marL="0" indent="0">
              <a:lnSpc>
                <a:spcPct val="85000"/>
              </a:lnSpc>
              <a:buNone/>
              <a:defRPr sz="3113" b="1" i="0">
                <a:latin typeface="Avenir Heavy" panose="02000503020000020003" pitchFamily="2" charset="0"/>
              </a:defRPr>
            </a:lvl1pPr>
            <a:lvl2pPr marL="646931" indent="0">
              <a:buNone/>
              <a:defRPr/>
            </a:lvl2pPr>
            <a:lvl3pPr marL="1293860" indent="0">
              <a:buNone/>
              <a:defRPr/>
            </a:lvl3pPr>
            <a:lvl4pPr marL="1940791" indent="0">
              <a:buNone/>
              <a:defRPr/>
            </a:lvl4pPr>
            <a:lvl5pPr marL="2587723" indent="0">
              <a:buNone/>
              <a:defRPr/>
            </a:lvl5pPr>
          </a:lstStyle>
          <a:p>
            <a:pPr lvl="0"/>
            <a:r>
              <a:rPr lang="en-GB"/>
              <a:t>Name of person </a:t>
            </a:r>
          </a:p>
        </p:txBody>
      </p:sp>
      <p:sp>
        <p:nvSpPr>
          <p:cNvPr id="8" name="Text Placeholder 6">
            <a:extLst>
              <a:ext uri="{FF2B5EF4-FFF2-40B4-BE49-F238E27FC236}">
                <a16:creationId xmlns:a16="http://schemas.microsoft.com/office/drawing/2014/main" id="{1D78F94B-35D5-8D49-81D4-CBD4025DEAE3}"/>
              </a:ext>
            </a:extLst>
          </p:cNvPr>
          <p:cNvSpPr>
            <a:spLocks noGrp="1"/>
          </p:cNvSpPr>
          <p:nvPr>
            <p:ph type="body" sz="quarter" idx="12" hasCustomPrompt="1"/>
          </p:nvPr>
        </p:nvSpPr>
        <p:spPr>
          <a:xfrm>
            <a:off x="1787006" y="31194365"/>
            <a:ext cx="15342699" cy="1232652"/>
          </a:xfrm>
        </p:spPr>
        <p:txBody>
          <a:bodyPr wrap="square" lIns="0" tIns="0" rIns="0" bIns="0">
            <a:noAutofit/>
          </a:bodyPr>
          <a:lstStyle>
            <a:lvl1pPr marL="0" indent="0">
              <a:lnSpc>
                <a:spcPct val="85000"/>
              </a:lnSpc>
              <a:buNone/>
              <a:defRPr sz="2548" b="0" i="0">
                <a:latin typeface="Avenir Book" panose="02000503020000020003" pitchFamily="2" charset="0"/>
              </a:defRPr>
            </a:lvl1pPr>
            <a:lvl2pPr marL="646931" indent="0">
              <a:buNone/>
              <a:defRPr/>
            </a:lvl2pPr>
            <a:lvl3pPr marL="1293860" indent="0">
              <a:buNone/>
              <a:defRPr/>
            </a:lvl3pPr>
            <a:lvl4pPr marL="1940791" indent="0">
              <a:buNone/>
              <a:defRPr/>
            </a:lvl4pPr>
            <a:lvl5pPr marL="2587723" indent="0">
              <a:buNone/>
              <a:defRPr/>
            </a:lvl5pPr>
          </a:lstStyle>
          <a:p>
            <a:pPr lvl="0"/>
            <a:r>
              <a:rPr lang="en-GB"/>
              <a:t>Job title</a:t>
            </a:r>
          </a:p>
        </p:txBody>
      </p:sp>
      <p:sp>
        <p:nvSpPr>
          <p:cNvPr id="9" name="Text Placeholder 6">
            <a:extLst>
              <a:ext uri="{FF2B5EF4-FFF2-40B4-BE49-F238E27FC236}">
                <a16:creationId xmlns:a16="http://schemas.microsoft.com/office/drawing/2014/main" id="{B168351A-B46D-7048-A4CB-5012FAC6C102}"/>
              </a:ext>
            </a:extLst>
          </p:cNvPr>
          <p:cNvSpPr>
            <a:spLocks noGrp="1"/>
          </p:cNvSpPr>
          <p:nvPr>
            <p:ph type="body" sz="quarter" idx="13" hasCustomPrompt="1"/>
          </p:nvPr>
        </p:nvSpPr>
        <p:spPr>
          <a:xfrm>
            <a:off x="1787006" y="33508082"/>
            <a:ext cx="15342699" cy="1232652"/>
          </a:xfrm>
        </p:spPr>
        <p:txBody>
          <a:bodyPr wrap="square" lIns="0" tIns="0" rIns="0" bIns="0">
            <a:noAutofit/>
          </a:bodyPr>
          <a:lstStyle>
            <a:lvl1pPr marL="0" indent="0">
              <a:lnSpc>
                <a:spcPct val="85000"/>
              </a:lnSpc>
              <a:buNone/>
              <a:defRPr sz="2548" b="0" i="0">
                <a:latin typeface="Avenir Book" panose="02000503020000020003" pitchFamily="2" charset="0"/>
              </a:defRPr>
            </a:lvl1pPr>
            <a:lvl2pPr marL="646931" indent="0">
              <a:buNone/>
              <a:defRPr/>
            </a:lvl2pPr>
            <a:lvl3pPr marL="1293860" indent="0">
              <a:buNone/>
              <a:defRPr/>
            </a:lvl3pPr>
            <a:lvl4pPr marL="1940791" indent="0">
              <a:buNone/>
              <a:defRPr/>
            </a:lvl4pPr>
            <a:lvl5pPr marL="2587723" indent="0">
              <a:buNone/>
              <a:defRPr/>
            </a:lvl5pPr>
          </a:lstStyle>
          <a:p>
            <a:pPr lvl="0"/>
            <a:r>
              <a:rPr lang="en-GB"/>
              <a:t>Date</a:t>
            </a:r>
          </a:p>
        </p:txBody>
      </p:sp>
      <p:sp>
        <p:nvSpPr>
          <p:cNvPr id="10" name="Text Placeholder 6">
            <a:extLst>
              <a:ext uri="{FF2B5EF4-FFF2-40B4-BE49-F238E27FC236}">
                <a16:creationId xmlns:a16="http://schemas.microsoft.com/office/drawing/2014/main" id="{44886C39-CB9A-3F44-AF28-BD5190E662C9}"/>
              </a:ext>
            </a:extLst>
          </p:cNvPr>
          <p:cNvSpPr>
            <a:spLocks noGrp="1"/>
          </p:cNvSpPr>
          <p:nvPr>
            <p:ph type="body" sz="quarter" idx="10" hasCustomPrompt="1"/>
          </p:nvPr>
        </p:nvSpPr>
        <p:spPr>
          <a:xfrm>
            <a:off x="1628584" y="14992411"/>
            <a:ext cx="15342699" cy="10333271"/>
          </a:xfrm>
        </p:spPr>
        <p:txBody>
          <a:bodyPr wrap="square" lIns="0" tIns="0" rIns="0" bIns="0">
            <a:noAutofit/>
          </a:bodyPr>
          <a:lstStyle>
            <a:lvl1pPr marL="0" indent="0">
              <a:lnSpc>
                <a:spcPct val="85000"/>
              </a:lnSpc>
              <a:buNone/>
              <a:defRPr sz="8491" b="0" i="0">
                <a:latin typeface="Avenir Book" panose="02000503020000020003" pitchFamily="2" charset="0"/>
              </a:defRPr>
            </a:lvl1pPr>
            <a:lvl2pPr marL="646931" indent="0">
              <a:buNone/>
              <a:defRPr/>
            </a:lvl2pPr>
            <a:lvl3pPr marL="1293860" indent="0">
              <a:buNone/>
              <a:defRPr/>
            </a:lvl3pPr>
            <a:lvl4pPr marL="1940791" indent="0">
              <a:buNone/>
              <a:defRPr/>
            </a:lvl4pPr>
            <a:lvl5pPr marL="2587723" indent="0">
              <a:buNone/>
              <a:defRPr/>
            </a:lvl5pPr>
          </a:lstStyle>
          <a:p>
            <a:pPr lvl="0"/>
            <a:r>
              <a:rPr lang="en-GB"/>
              <a:t>Header style on two lines</a:t>
            </a:r>
          </a:p>
        </p:txBody>
      </p:sp>
    </p:spTree>
    <p:extLst>
      <p:ext uri="{BB962C8B-B14F-4D97-AF65-F5344CB8AC3E}">
        <p14:creationId xmlns:p14="http://schemas.microsoft.com/office/powerpoint/2010/main" val="749153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ght Title 2 lines genome image">
    <p:spTree>
      <p:nvGrpSpPr>
        <p:cNvPr id="1" name=""/>
        <p:cNvGrpSpPr/>
        <p:nvPr/>
      </p:nvGrpSpPr>
      <p:grpSpPr>
        <a:xfrm>
          <a:off x="0" y="0"/>
          <a:ext cx="0" cy="0"/>
          <a:chOff x="0" y="0"/>
          <a:chExt cx="0" cy="0"/>
        </a:xfrm>
      </p:grpSpPr>
      <p:sp>
        <p:nvSpPr>
          <p:cNvPr id="8" name="Text Placeholder 6">
            <a:extLst>
              <a:ext uri="{FF2B5EF4-FFF2-40B4-BE49-F238E27FC236}">
                <a16:creationId xmlns:a16="http://schemas.microsoft.com/office/drawing/2014/main" id="{164F565E-561F-DC4D-A207-791A575F2BE8}"/>
              </a:ext>
            </a:extLst>
          </p:cNvPr>
          <p:cNvSpPr>
            <a:spLocks noGrp="1"/>
          </p:cNvSpPr>
          <p:nvPr>
            <p:ph type="body" sz="quarter" idx="10" hasCustomPrompt="1"/>
          </p:nvPr>
        </p:nvSpPr>
        <p:spPr>
          <a:xfrm>
            <a:off x="1628584" y="14992411"/>
            <a:ext cx="15342699" cy="10333271"/>
          </a:xfrm>
        </p:spPr>
        <p:txBody>
          <a:bodyPr wrap="square" lIns="0" tIns="0" rIns="0" bIns="0">
            <a:noAutofit/>
          </a:bodyPr>
          <a:lstStyle>
            <a:lvl1pPr marL="0" indent="0">
              <a:lnSpc>
                <a:spcPct val="85000"/>
              </a:lnSpc>
              <a:buNone/>
              <a:defRPr sz="8491" b="0" i="0">
                <a:latin typeface="Avenir Book" panose="02000503020000020003" pitchFamily="2" charset="0"/>
              </a:defRPr>
            </a:lvl1pPr>
            <a:lvl2pPr marL="646931" indent="0">
              <a:buNone/>
              <a:defRPr/>
            </a:lvl2pPr>
            <a:lvl3pPr marL="1293860" indent="0">
              <a:buNone/>
              <a:defRPr/>
            </a:lvl3pPr>
            <a:lvl4pPr marL="1940791" indent="0">
              <a:buNone/>
              <a:defRPr/>
            </a:lvl4pPr>
            <a:lvl5pPr marL="2587723" indent="0">
              <a:buNone/>
              <a:defRPr/>
            </a:lvl5pPr>
          </a:lstStyle>
          <a:p>
            <a:pPr lvl="0"/>
            <a:r>
              <a:rPr lang="en-GB"/>
              <a:t>Header style on two lines</a:t>
            </a:r>
          </a:p>
        </p:txBody>
      </p:sp>
      <p:sp>
        <p:nvSpPr>
          <p:cNvPr id="9" name="Text Placeholder 6">
            <a:extLst>
              <a:ext uri="{FF2B5EF4-FFF2-40B4-BE49-F238E27FC236}">
                <a16:creationId xmlns:a16="http://schemas.microsoft.com/office/drawing/2014/main" id="{56556CD0-D278-424F-9B41-7E5477D4408C}"/>
              </a:ext>
            </a:extLst>
          </p:cNvPr>
          <p:cNvSpPr>
            <a:spLocks noGrp="1"/>
          </p:cNvSpPr>
          <p:nvPr>
            <p:ph type="body" sz="quarter" idx="11" hasCustomPrompt="1"/>
          </p:nvPr>
        </p:nvSpPr>
        <p:spPr>
          <a:xfrm>
            <a:off x="1787006" y="28493715"/>
            <a:ext cx="15342699" cy="1619585"/>
          </a:xfrm>
        </p:spPr>
        <p:txBody>
          <a:bodyPr wrap="square" lIns="0" tIns="0" rIns="0" bIns="0">
            <a:noAutofit/>
          </a:bodyPr>
          <a:lstStyle>
            <a:lvl1pPr marL="0" indent="0">
              <a:lnSpc>
                <a:spcPct val="85000"/>
              </a:lnSpc>
              <a:buNone/>
              <a:defRPr sz="3113" b="1" i="0">
                <a:latin typeface="Avenir Heavy" panose="02000503020000020003" pitchFamily="2" charset="0"/>
              </a:defRPr>
            </a:lvl1pPr>
            <a:lvl2pPr marL="646931" indent="0">
              <a:buNone/>
              <a:defRPr/>
            </a:lvl2pPr>
            <a:lvl3pPr marL="1293860" indent="0">
              <a:buNone/>
              <a:defRPr/>
            </a:lvl3pPr>
            <a:lvl4pPr marL="1940791" indent="0">
              <a:buNone/>
              <a:defRPr/>
            </a:lvl4pPr>
            <a:lvl5pPr marL="2587723" indent="0">
              <a:buNone/>
              <a:defRPr/>
            </a:lvl5pPr>
          </a:lstStyle>
          <a:p>
            <a:pPr lvl="0"/>
            <a:r>
              <a:rPr lang="en-GB"/>
              <a:t>Name of person </a:t>
            </a:r>
          </a:p>
        </p:txBody>
      </p:sp>
      <p:sp>
        <p:nvSpPr>
          <p:cNvPr id="10" name="Text Placeholder 6">
            <a:extLst>
              <a:ext uri="{FF2B5EF4-FFF2-40B4-BE49-F238E27FC236}">
                <a16:creationId xmlns:a16="http://schemas.microsoft.com/office/drawing/2014/main" id="{D239FEB8-A30D-BE42-9CA6-488AD5085340}"/>
              </a:ext>
            </a:extLst>
          </p:cNvPr>
          <p:cNvSpPr>
            <a:spLocks noGrp="1"/>
          </p:cNvSpPr>
          <p:nvPr>
            <p:ph type="body" sz="quarter" idx="12" hasCustomPrompt="1"/>
          </p:nvPr>
        </p:nvSpPr>
        <p:spPr>
          <a:xfrm>
            <a:off x="1787006" y="31194365"/>
            <a:ext cx="15342699" cy="1232652"/>
          </a:xfrm>
        </p:spPr>
        <p:txBody>
          <a:bodyPr wrap="square" lIns="0" tIns="0" rIns="0" bIns="0">
            <a:noAutofit/>
          </a:bodyPr>
          <a:lstStyle>
            <a:lvl1pPr marL="0" indent="0">
              <a:lnSpc>
                <a:spcPct val="85000"/>
              </a:lnSpc>
              <a:buNone/>
              <a:defRPr sz="2548" b="0" i="0">
                <a:latin typeface="Avenir Book" panose="02000503020000020003" pitchFamily="2" charset="0"/>
              </a:defRPr>
            </a:lvl1pPr>
            <a:lvl2pPr marL="646931" indent="0">
              <a:buNone/>
              <a:defRPr/>
            </a:lvl2pPr>
            <a:lvl3pPr marL="1293860" indent="0">
              <a:buNone/>
              <a:defRPr/>
            </a:lvl3pPr>
            <a:lvl4pPr marL="1940791" indent="0">
              <a:buNone/>
              <a:defRPr/>
            </a:lvl4pPr>
            <a:lvl5pPr marL="2587723" indent="0">
              <a:buNone/>
              <a:defRPr/>
            </a:lvl5pPr>
          </a:lstStyle>
          <a:p>
            <a:pPr lvl="0"/>
            <a:r>
              <a:rPr lang="en-GB"/>
              <a:t>Job title</a:t>
            </a:r>
          </a:p>
        </p:txBody>
      </p:sp>
      <p:sp>
        <p:nvSpPr>
          <p:cNvPr id="15" name="Text Placeholder 6">
            <a:extLst>
              <a:ext uri="{FF2B5EF4-FFF2-40B4-BE49-F238E27FC236}">
                <a16:creationId xmlns:a16="http://schemas.microsoft.com/office/drawing/2014/main" id="{5AFC5298-506A-8245-91B5-EADEDF995213}"/>
              </a:ext>
            </a:extLst>
          </p:cNvPr>
          <p:cNvSpPr>
            <a:spLocks noGrp="1"/>
          </p:cNvSpPr>
          <p:nvPr>
            <p:ph type="body" sz="quarter" idx="13" hasCustomPrompt="1"/>
          </p:nvPr>
        </p:nvSpPr>
        <p:spPr>
          <a:xfrm>
            <a:off x="1787006" y="33508082"/>
            <a:ext cx="15342699" cy="1232652"/>
          </a:xfrm>
        </p:spPr>
        <p:txBody>
          <a:bodyPr wrap="square" lIns="0" tIns="0" rIns="0" bIns="0">
            <a:noAutofit/>
          </a:bodyPr>
          <a:lstStyle>
            <a:lvl1pPr marL="0" indent="0">
              <a:lnSpc>
                <a:spcPct val="85000"/>
              </a:lnSpc>
              <a:buNone/>
              <a:defRPr sz="2548" b="0" i="0">
                <a:latin typeface="Avenir Book" panose="02000503020000020003" pitchFamily="2" charset="0"/>
              </a:defRPr>
            </a:lvl1pPr>
            <a:lvl2pPr marL="646931" indent="0">
              <a:buNone/>
              <a:defRPr/>
            </a:lvl2pPr>
            <a:lvl3pPr marL="1293860" indent="0">
              <a:buNone/>
              <a:defRPr/>
            </a:lvl3pPr>
            <a:lvl4pPr marL="1940791" indent="0">
              <a:buNone/>
              <a:defRPr/>
            </a:lvl4pPr>
            <a:lvl5pPr marL="2587723" indent="0">
              <a:buNone/>
              <a:defRPr/>
            </a:lvl5pPr>
          </a:lstStyle>
          <a:p>
            <a:pPr lvl="0"/>
            <a:r>
              <a:rPr lang="en-GB"/>
              <a:t>Date</a:t>
            </a:r>
          </a:p>
        </p:txBody>
      </p:sp>
    </p:spTree>
    <p:extLst>
      <p:ext uri="{BB962C8B-B14F-4D97-AF65-F5344CB8AC3E}">
        <p14:creationId xmlns:p14="http://schemas.microsoft.com/office/powerpoint/2010/main" val="17713659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51BE0F6-81CE-D342-B006-62D0DB53B0FA}"/>
              </a:ext>
            </a:extLst>
          </p:cNvPr>
          <p:cNvSpPr>
            <a:spLocks noGrp="1"/>
          </p:cNvSpPr>
          <p:nvPr>
            <p:ph type="body" idx="1"/>
          </p:nvPr>
        </p:nvSpPr>
        <p:spPr>
          <a:xfrm>
            <a:off x="2081421" y="11394527"/>
            <a:ext cx="26112372" cy="27158591"/>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Title Placeholder 6">
            <a:extLst>
              <a:ext uri="{FF2B5EF4-FFF2-40B4-BE49-F238E27FC236}">
                <a16:creationId xmlns:a16="http://schemas.microsoft.com/office/drawing/2014/main" id="{6A48D7A5-5FA2-994D-9471-1888B0850DC2}"/>
              </a:ext>
            </a:extLst>
          </p:cNvPr>
          <p:cNvSpPr>
            <a:spLocks noGrp="1"/>
          </p:cNvSpPr>
          <p:nvPr>
            <p:ph type="title"/>
          </p:nvPr>
        </p:nvSpPr>
        <p:spPr>
          <a:xfrm>
            <a:off x="2081421" y="2278907"/>
            <a:ext cx="26112372" cy="8273414"/>
          </a:xfrm>
          <a:prstGeom prst="rect">
            <a:avLst/>
          </a:prstGeom>
        </p:spPr>
        <p:txBody>
          <a:bodyPr vert="horz" lIns="91440" tIns="45720" rIns="91440" bIns="45720" rtlCol="0" anchor="ctr">
            <a:normAutofit/>
          </a:bodyPr>
          <a:lstStyle/>
          <a:p>
            <a:r>
              <a:rPr lang="en-GB"/>
              <a:t>Click to edit Master title style</a:t>
            </a:r>
            <a:endParaRPr lang="en-US"/>
          </a:p>
        </p:txBody>
      </p:sp>
    </p:spTree>
    <p:extLst>
      <p:ext uri="{BB962C8B-B14F-4D97-AF65-F5344CB8AC3E}">
        <p14:creationId xmlns:p14="http://schemas.microsoft.com/office/powerpoint/2010/main" val="22038085"/>
      </p:ext>
    </p:extLst>
  </p:cSld>
  <p:clrMap bg1="lt1" tx1="dk1" bg2="lt2" tx2="dk2" accent1="accent1" accent2="accent2" accent3="accent3" accent4="accent4" accent5="accent5" accent6="accent6" hlink="hlink" folHlink="folHlink"/>
  <p:sldLayoutIdLst>
    <p:sldLayoutId id="2147483655" r:id="rId1"/>
    <p:sldLayoutId id="2147483680" r:id="rId2"/>
  </p:sldLayoutIdLst>
  <p:hf hdr="0" dt="0"/>
  <p:txStyles>
    <p:titleStyle>
      <a:lvl1pPr algn="l" defTabSz="1293860" rtl="0" eaLnBrk="1" latinLnBrk="0" hangingPunct="1">
        <a:lnSpc>
          <a:spcPct val="90000"/>
        </a:lnSpc>
        <a:spcBef>
          <a:spcPct val="0"/>
        </a:spcBef>
        <a:buNone/>
        <a:defRPr sz="6225" b="0" i="0" kern="1200">
          <a:solidFill>
            <a:schemeClr val="tx1"/>
          </a:solidFill>
          <a:latin typeface="Avenir Book" panose="02000503020000020003" pitchFamily="2" charset="0"/>
          <a:ea typeface="+mj-ea"/>
          <a:cs typeface="+mj-cs"/>
        </a:defRPr>
      </a:lvl1pPr>
    </p:titleStyle>
    <p:bodyStyle>
      <a:lvl1pPr marL="323465" indent="-323465" algn="l" defTabSz="1293860" rtl="0" eaLnBrk="1" latinLnBrk="0" hangingPunct="1">
        <a:lnSpc>
          <a:spcPct val="90000"/>
        </a:lnSpc>
        <a:spcBef>
          <a:spcPts val="1416"/>
        </a:spcBef>
        <a:buFont typeface="Arial" panose="020B0604020202020204" pitchFamily="34" charset="0"/>
        <a:buChar char="•"/>
        <a:defRPr sz="3961" b="0" i="0" kern="1200">
          <a:solidFill>
            <a:schemeClr val="tx1"/>
          </a:solidFill>
          <a:latin typeface="Avenir Book" panose="02000503020000020003" pitchFamily="2" charset="0"/>
          <a:ea typeface="+mn-ea"/>
          <a:cs typeface="+mn-cs"/>
        </a:defRPr>
      </a:lvl1pPr>
      <a:lvl2pPr marL="970396" indent="-323465" algn="l" defTabSz="1293860" rtl="0" eaLnBrk="1" latinLnBrk="0" hangingPunct="1">
        <a:lnSpc>
          <a:spcPct val="90000"/>
        </a:lnSpc>
        <a:spcBef>
          <a:spcPts val="707"/>
        </a:spcBef>
        <a:buFont typeface="Arial" panose="020B0604020202020204" pitchFamily="34" charset="0"/>
        <a:buChar char="•"/>
        <a:defRPr sz="3396" b="0" i="0" kern="1200">
          <a:solidFill>
            <a:schemeClr val="tx1"/>
          </a:solidFill>
          <a:latin typeface="Avenir Book" panose="02000503020000020003" pitchFamily="2" charset="0"/>
          <a:ea typeface="+mn-ea"/>
          <a:cs typeface="+mn-cs"/>
        </a:defRPr>
      </a:lvl2pPr>
      <a:lvl3pPr marL="1617327" indent="-323465" algn="l" defTabSz="1293860" rtl="0" eaLnBrk="1" latinLnBrk="0" hangingPunct="1">
        <a:lnSpc>
          <a:spcPct val="90000"/>
        </a:lnSpc>
        <a:spcBef>
          <a:spcPts val="707"/>
        </a:spcBef>
        <a:buFont typeface="Arial" panose="020B0604020202020204" pitchFamily="34" charset="0"/>
        <a:buChar char="•"/>
        <a:defRPr sz="2830" b="0" i="0" kern="1200">
          <a:solidFill>
            <a:schemeClr val="tx1"/>
          </a:solidFill>
          <a:latin typeface="Avenir Book" panose="02000503020000020003" pitchFamily="2" charset="0"/>
          <a:ea typeface="+mn-ea"/>
          <a:cs typeface="+mn-cs"/>
        </a:defRPr>
      </a:lvl3pPr>
      <a:lvl4pPr marL="2264258" indent="-323465" algn="l" defTabSz="1293860" rtl="0" eaLnBrk="1" latinLnBrk="0" hangingPunct="1">
        <a:lnSpc>
          <a:spcPct val="90000"/>
        </a:lnSpc>
        <a:spcBef>
          <a:spcPts val="707"/>
        </a:spcBef>
        <a:buFont typeface="Arial" panose="020B0604020202020204" pitchFamily="34" charset="0"/>
        <a:buChar char="•"/>
        <a:defRPr sz="2548" b="0" i="0" kern="1200">
          <a:solidFill>
            <a:schemeClr val="tx1"/>
          </a:solidFill>
          <a:latin typeface="Avenir Book" panose="02000503020000020003" pitchFamily="2" charset="0"/>
          <a:ea typeface="+mn-ea"/>
          <a:cs typeface="+mn-cs"/>
        </a:defRPr>
      </a:lvl4pPr>
      <a:lvl5pPr marL="2911187" indent="-323465" algn="l" defTabSz="1293860" rtl="0" eaLnBrk="1" latinLnBrk="0" hangingPunct="1">
        <a:lnSpc>
          <a:spcPct val="90000"/>
        </a:lnSpc>
        <a:spcBef>
          <a:spcPts val="707"/>
        </a:spcBef>
        <a:buFont typeface="Arial" panose="020B0604020202020204" pitchFamily="34" charset="0"/>
        <a:buChar char="•"/>
        <a:defRPr sz="2548" b="0" i="0" kern="1200">
          <a:solidFill>
            <a:schemeClr val="tx1"/>
          </a:solidFill>
          <a:latin typeface="Avenir Book" panose="02000503020000020003" pitchFamily="2" charset="0"/>
          <a:ea typeface="+mn-ea"/>
          <a:cs typeface="+mn-cs"/>
        </a:defRPr>
      </a:lvl5pPr>
      <a:lvl6pPr marL="3558118" indent="-323465" algn="l" defTabSz="1293860" rtl="0" eaLnBrk="1" latinLnBrk="0" hangingPunct="1">
        <a:lnSpc>
          <a:spcPct val="90000"/>
        </a:lnSpc>
        <a:spcBef>
          <a:spcPts val="707"/>
        </a:spcBef>
        <a:buFont typeface="Arial" panose="020B0604020202020204" pitchFamily="34" charset="0"/>
        <a:buChar char="•"/>
        <a:defRPr sz="2548" kern="1200">
          <a:solidFill>
            <a:schemeClr val="tx1"/>
          </a:solidFill>
          <a:latin typeface="+mn-lt"/>
          <a:ea typeface="+mn-ea"/>
          <a:cs typeface="+mn-cs"/>
        </a:defRPr>
      </a:lvl6pPr>
      <a:lvl7pPr marL="4205049" indent="-323465" algn="l" defTabSz="1293860" rtl="0" eaLnBrk="1" latinLnBrk="0" hangingPunct="1">
        <a:lnSpc>
          <a:spcPct val="90000"/>
        </a:lnSpc>
        <a:spcBef>
          <a:spcPts val="707"/>
        </a:spcBef>
        <a:buFont typeface="Arial" panose="020B0604020202020204" pitchFamily="34" charset="0"/>
        <a:buChar char="•"/>
        <a:defRPr sz="2548" kern="1200">
          <a:solidFill>
            <a:schemeClr val="tx1"/>
          </a:solidFill>
          <a:latin typeface="+mn-lt"/>
          <a:ea typeface="+mn-ea"/>
          <a:cs typeface="+mn-cs"/>
        </a:defRPr>
      </a:lvl7pPr>
      <a:lvl8pPr marL="4851979" indent="-323465" algn="l" defTabSz="1293860" rtl="0" eaLnBrk="1" latinLnBrk="0" hangingPunct="1">
        <a:lnSpc>
          <a:spcPct val="90000"/>
        </a:lnSpc>
        <a:spcBef>
          <a:spcPts val="707"/>
        </a:spcBef>
        <a:buFont typeface="Arial" panose="020B0604020202020204" pitchFamily="34" charset="0"/>
        <a:buChar char="•"/>
        <a:defRPr sz="2548" kern="1200">
          <a:solidFill>
            <a:schemeClr val="tx1"/>
          </a:solidFill>
          <a:latin typeface="+mn-lt"/>
          <a:ea typeface="+mn-ea"/>
          <a:cs typeface="+mn-cs"/>
        </a:defRPr>
      </a:lvl8pPr>
      <a:lvl9pPr marL="5498910" indent="-323465" algn="l" defTabSz="1293860" rtl="0" eaLnBrk="1" latinLnBrk="0" hangingPunct="1">
        <a:lnSpc>
          <a:spcPct val="90000"/>
        </a:lnSpc>
        <a:spcBef>
          <a:spcPts val="707"/>
        </a:spcBef>
        <a:buFont typeface="Arial" panose="020B0604020202020204" pitchFamily="34" charset="0"/>
        <a:buChar char="•"/>
        <a:defRPr sz="2548" kern="1200">
          <a:solidFill>
            <a:schemeClr val="tx1"/>
          </a:solidFill>
          <a:latin typeface="+mn-lt"/>
          <a:ea typeface="+mn-ea"/>
          <a:cs typeface="+mn-cs"/>
        </a:defRPr>
      </a:lvl9pPr>
    </p:bodyStyle>
    <p:otherStyle>
      <a:defPPr>
        <a:defRPr lang="en-US"/>
      </a:defPPr>
      <a:lvl1pPr marL="0" algn="l" defTabSz="1293860" rtl="0" eaLnBrk="1" latinLnBrk="0" hangingPunct="1">
        <a:defRPr sz="2548" kern="1200">
          <a:solidFill>
            <a:schemeClr val="tx1"/>
          </a:solidFill>
          <a:latin typeface="+mn-lt"/>
          <a:ea typeface="+mn-ea"/>
          <a:cs typeface="+mn-cs"/>
        </a:defRPr>
      </a:lvl1pPr>
      <a:lvl2pPr marL="646931" algn="l" defTabSz="1293860" rtl="0" eaLnBrk="1" latinLnBrk="0" hangingPunct="1">
        <a:defRPr sz="2548" kern="1200">
          <a:solidFill>
            <a:schemeClr val="tx1"/>
          </a:solidFill>
          <a:latin typeface="+mn-lt"/>
          <a:ea typeface="+mn-ea"/>
          <a:cs typeface="+mn-cs"/>
        </a:defRPr>
      </a:lvl2pPr>
      <a:lvl3pPr marL="1293860" algn="l" defTabSz="1293860" rtl="0" eaLnBrk="1" latinLnBrk="0" hangingPunct="1">
        <a:defRPr sz="2548" kern="1200">
          <a:solidFill>
            <a:schemeClr val="tx1"/>
          </a:solidFill>
          <a:latin typeface="+mn-lt"/>
          <a:ea typeface="+mn-ea"/>
          <a:cs typeface="+mn-cs"/>
        </a:defRPr>
      </a:lvl3pPr>
      <a:lvl4pPr marL="1940791" algn="l" defTabSz="1293860" rtl="0" eaLnBrk="1" latinLnBrk="0" hangingPunct="1">
        <a:defRPr sz="2548" kern="1200">
          <a:solidFill>
            <a:schemeClr val="tx1"/>
          </a:solidFill>
          <a:latin typeface="+mn-lt"/>
          <a:ea typeface="+mn-ea"/>
          <a:cs typeface="+mn-cs"/>
        </a:defRPr>
      </a:lvl4pPr>
      <a:lvl5pPr marL="2587723" algn="l" defTabSz="1293860" rtl="0" eaLnBrk="1" latinLnBrk="0" hangingPunct="1">
        <a:defRPr sz="2548" kern="1200">
          <a:solidFill>
            <a:schemeClr val="tx1"/>
          </a:solidFill>
          <a:latin typeface="+mn-lt"/>
          <a:ea typeface="+mn-ea"/>
          <a:cs typeface="+mn-cs"/>
        </a:defRPr>
      </a:lvl5pPr>
      <a:lvl6pPr marL="3234654" algn="l" defTabSz="1293860" rtl="0" eaLnBrk="1" latinLnBrk="0" hangingPunct="1">
        <a:defRPr sz="2548" kern="1200">
          <a:solidFill>
            <a:schemeClr val="tx1"/>
          </a:solidFill>
          <a:latin typeface="+mn-lt"/>
          <a:ea typeface="+mn-ea"/>
          <a:cs typeface="+mn-cs"/>
        </a:defRPr>
      </a:lvl6pPr>
      <a:lvl7pPr marL="3881583" algn="l" defTabSz="1293860" rtl="0" eaLnBrk="1" latinLnBrk="0" hangingPunct="1">
        <a:defRPr sz="2548" kern="1200">
          <a:solidFill>
            <a:schemeClr val="tx1"/>
          </a:solidFill>
          <a:latin typeface="+mn-lt"/>
          <a:ea typeface="+mn-ea"/>
          <a:cs typeface="+mn-cs"/>
        </a:defRPr>
      </a:lvl7pPr>
      <a:lvl8pPr marL="4528514" algn="l" defTabSz="1293860" rtl="0" eaLnBrk="1" latinLnBrk="0" hangingPunct="1">
        <a:defRPr sz="2548" kern="1200">
          <a:solidFill>
            <a:schemeClr val="tx1"/>
          </a:solidFill>
          <a:latin typeface="+mn-lt"/>
          <a:ea typeface="+mn-ea"/>
          <a:cs typeface="+mn-cs"/>
        </a:defRPr>
      </a:lvl8pPr>
      <a:lvl9pPr marL="5175445" algn="l" defTabSz="1293860" rtl="0" eaLnBrk="1" latinLnBrk="0" hangingPunct="1">
        <a:defRPr sz="25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Colors" Target="../diagrams/colors1.xml"/><Relationship Id="rId13" Type="http://schemas.openxmlformats.org/officeDocument/2006/relationships/image" Target="../media/image5.emf"/><Relationship Id="rId3" Type="http://schemas.microsoft.com/office/2018/10/relationships/comments" Target="../comments/modernComment_13DB_A7E230A6.xml"/><Relationship Id="rId7" Type="http://schemas.openxmlformats.org/officeDocument/2006/relationships/diagramQuickStyle" Target="../diagrams/quickStyle1.xml"/><Relationship Id="rId12" Type="http://schemas.openxmlformats.org/officeDocument/2006/relationships/image" Target="../media/image4.emf"/><Relationship Id="rId17" Type="http://schemas.openxmlformats.org/officeDocument/2006/relationships/image" Target="../media/image9.png"/><Relationship Id="rId2" Type="http://schemas.openxmlformats.org/officeDocument/2006/relationships/notesSlide" Target="../notesSlides/notesSlide1.xml"/><Relationship Id="rId16" Type="http://schemas.openxmlformats.org/officeDocument/2006/relationships/image" Target="../media/image8.emf"/><Relationship Id="rId1" Type="http://schemas.openxmlformats.org/officeDocument/2006/relationships/slideLayout" Target="../slideLayouts/slideLayout2.xml"/><Relationship Id="rId6" Type="http://schemas.openxmlformats.org/officeDocument/2006/relationships/diagramLayout" Target="../diagrams/layout1.xml"/><Relationship Id="rId11" Type="http://schemas.openxmlformats.org/officeDocument/2006/relationships/image" Target="../media/image3.emf"/><Relationship Id="rId5" Type="http://schemas.openxmlformats.org/officeDocument/2006/relationships/diagramData" Target="../diagrams/data1.xml"/><Relationship Id="rId15" Type="http://schemas.openxmlformats.org/officeDocument/2006/relationships/image" Target="../media/image7.svg"/><Relationship Id="rId10" Type="http://schemas.openxmlformats.org/officeDocument/2006/relationships/image" Target="../media/image2.png"/><Relationship Id="rId4" Type="http://schemas.openxmlformats.org/officeDocument/2006/relationships/image" Target="../media/image1.emf"/><Relationship Id="rId9" Type="http://schemas.microsoft.com/office/2007/relationships/diagramDrawing" Target="../diagrams/drawing1.xml"/><Relationship Id="rId1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7193807-3657-663E-35EA-A0B74886B395}"/>
              </a:ext>
            </a:extLst>
          </p:cNvPr>
          <p:cNvSpPr>
            <a:spLocks/>
          </p:cNvSpPr>
          <p:nvPr/>
        </p:nvSpPr>
        <p:spPr>
          <a:xfrm>
            <a:off x="-8839" y="30547648"/>
            <a:ext cx="30356656" cy="507684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936">
              <a:solidFill>
                <a:schemeClr val="tx1"/>
              </a:solidFill>
              <a:latin typeface="Avenir Book" panose="02000503020000020003" pitchFamily="2" charset="0"/>
            </a:endParaRPr>
          </a:p>
        </p:txBody>
      </p:sp>
      <p:sp>
        <p:nvSpPr>
          <p:cNvPr id="7" name="Rectangle 6">
            <a:extLst>
              <a:ext uri="{FF2B5EF4-FFF2-40B4-BE49-F238E27FC236}">
                <a16:creationId xmlns:a16="http://schemas.microsoft.com/office/drawing/2014/main" id="{554241F8-AAFE-096F-7F02-F5A4D4B10DC4}"/>
              </a:ext>
            </a:extLst>
          </p:cNvPr>
          <p:cNvSpPr>
            <a:spLocks/>
          </p:cNvSpPr>
          <p:nvPr/>
        </p:nvSpPr>
        <p:spPr>
          <a:xfrm>
            <a:off x="-5707" y="6460496"/>
            <a:ext cx="30273626" cy="689002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936">
              <a:solidFill>
                <a:schemeClr val="tx1"/>
              </a:solidFill>
              <a:latin typeface="Avenir Book" panose="02000503020000020003" pitchFamily="2" charset="0"/>
            </a:endParaRPr>
          </a:p>
        </p:txBody>
      </p:sp>
      <p:sp>
        <p:nvSpPr>
          <p:cNvPr id="2" name="Rectangle 1">
            <a:extLst>
              <a:ext uri="{FF2B5EF4-FFF2-40B4-BE49-F238E27FC236}">
                <a16:creationId xmlns:a16="http://schemas.microsoft.com/office/drawing/2014/main" id="{BC747B08-4582-9B0D-5234-07B046835FE9}"/>
              </a:ext>
            </a:extLst>
          </p:cNvPr>
          <p:cNvSpPr>
            <a:spLocks/>
          </p:cNvSpPr>
          <p:nvPr/>
        </p:nvSpPr>
        <p:spPr>
          <a:xfrm>
            <a:off x="-7293" y="35618978"/>
            <a:ext cx="30356656" cy="64317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936">
              <a:solidFill>
                <a:schemeClr val="tx1"/>
              </a:solidFill>
              <a:latin typeface="Avenir Book" panose="02000503020000020003" pitchFamily="2" charset="0"/>
            </a:endParaRPr>
          </a:p>
        </p:txBody>
      </p:sp>
      <p:sp>
        <p:nvSpPr>
          <p:cNvPr id="6" name="Rectangle 5">
            <a:extLst>
              <a:ext uri="{FF2B5EF4-FFF2-40B4-BE49-F238E27FC236}">
                <a16:creationId xmlns:a16="http://schemas.microsoft.com/office/drawing/2014/main" id="{7E71A6DF-2E7C-C24C-5B7C-7625A1DBF2EC}"/>
              </a:ext>
            </a:extLst>
          </p:cNvPr>
          <p:cNvSpPr>
            <a:spLocks/>
          </p:cNvSpPr>
          <p:nvPr/>
        </p:nvSpPr>
        <p:spPr>
          <a:xfrm>
            <a:off x="-1" y="-18257"/>
            <a:ext cx="30275213" cy="64599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771">
              <a:latin typeface="Avenir Book" panose="02000503020000020003" pitchFamily="2" charset="0"/>
            </a:endParaRPr>
          </a:p>
        </p:txBody>
      </p:sp>
      <p:sp>
        <p:nvSpPr>
          <p:cNvPr id="9" name="TextBox 8">
            <a:extLst>
              <a:ext uri="{FF2B5EF4-FFF2-40B4-BE49-F238E27FC236}">
                <a16:creationId xmlns:a16="http://schemas.microsoft.com/office/drawing/2014/main" id="{4680B8D8-DDDF-5B8C-E50C-ED63A0DEFE63}"/>
              </a:ext>
            </a:extLst>
          </p:cNvPr>
          <p:cNvSpPr txBox="1"/>
          <p:nvPr/>
        </p:nvSpPr>
        <p:spPr>
          <a:xfrm>
            <a:off x="-13000" y="7732873"/>
            <a:ext cx="29580674" cy="2131656"/>
          </a:xfrm>
          <a:prstGeom prst="rect">
            <a:avLst/>
          </a:prstGeom>
          <a:noFill/>
        </p:spPr>
        <p:txBody>
          <a:bodyPr wrap="square" lIns="900000" tIns="288000" rIns="360000" bIns="360000" numCol="1" rtlCol="0">
            <a:spAutoFit/>
          </a:bodyPr>
          <a:lstStyle/>
          <a:p>
            <a:r>
              <a:rPr lang="en-GB" sz="3200" b="1" noProof="0">
                <a:latin typeface="Avenir LT Pro 45 Book" panose="020B0502020203020204" pitchFamily="34" charset="77"/>
              </a:rPr>
              <a:t>Genomics England is a national organisation delivering large‑scale whole‑genome sequencing and analytical infrastructure for the NHS Genomics Medicine Service (GMS), enabling high‑quality genomic healthcare and research across the UK. Within this system, the rare disease (RD) pipeline is the core variant‑calling and prioritisation workflow underpinning RD genome analysis.</a:t>
            </a:r>
          </a:p>
        </p:txBody>
      </p:sp>
      <p:sp>
        <p:nvSpPr>
          <p:cNvPr id="48" name="TextBox 47">
            <a:extLst>
              <a:ext uri="{FF2B5EF4-FFF2-40B4-BE49-F238E27FC236}">
                <a16:creationId xmlns:a16="http://schemas.microsoft.com/office/drawing/2014/main" id="{252CE7FB-55C9-B183-D2A6-94AB388EA5D9}"/>
              </a:ext>
            </a:extLst>
          </p:cNvPr>
          <p:cNvSpPr txBox="1"/>
          <p:nvPr/>
        </p:nvSpPr>
        <p:spPr>
          <a:xfrm>
            <a:off x="31932" y="14526376"/>
            <a:ext cx="29536928" cy="2131656"/>
          </a:xfrm>
          <a:prstGeom prst="rect">
            <a:avLst/>
          </a:prstGeom>
          <a:noFill/>
        </p:spPr>
        <p:txBody>
          <a:bodyPr wrap="square" lIns="900000" tIns="288000" rIns="180000" bIns="360000" rtlCol="0">
            <a:spAutoFit/>
          </a:bodyPr>
          <a:lstStyle/>
          <a:p>
            <a:r>
              <a:rPr lang="en-GB" sz="3200" b="1" noProof="0">
                <a:latin typeface="Avenir LT Pro 45 Book" panose="020B0502020203020204" pitchFamily="34" charset="77"/>
              </a:rPr>
              <a:t>Over the past two years, we have introduced a layered testing strategy to accelerate feedback and enable faster releases of new versions of the rare disease (RD) pipeline. Guided by the Testing Trophy model (Kent C. Dodds), we shifted our focus toward faster, earlier, and more targeted methods of validation—reducing reliance on slow, full‑sized regression runs and enabling continuous assurance of pipeline quality.</a:t>
            </a:r>
          </a:p>
        </p:txBody>
      </p:sp>
      <p:sp>
        <p:nvSpPr>
          <p:cNvPr id="89" name="Rounded Rectangle 88">
            <a:extLst>
              <a:ext uri="{FF2B5EF4-FFF2-40B4-BE49-F238E27FC236}">
                <a16:creationId xmlns:a16="http://schemas.microsoft.com/office/drawing/2014/main" id="{F75B2AAA-6104-414A-A481-7AEBDB1A2743}"/>
              </a:ext>
            </a:extLst>
          </p:cNvPr>
          <p:cNvSpPr/>
          <p:nvPr/>
        </p:nvSpPr>
        <p:spPr>
          <a:xfrm>
            <a:off x="811254" y="6736132"/>
            <a:ext cx="3594491" cy="995422"/>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60053" rIns="231158" rtlCol="0" anchor="ctr">
            <a:spAutoFit/>
          </a:bodyPr>
          <a:lstStyle/>
          <a:p>
            <a:pPr lvl="0"/>
            <a:r>
              <a:rPr lang="en-GB" sz="4000">
                <a:solidFill>
                  <a:srgbClr val="FFFFFF"/>
                </a:solidFill>
                <a:latin typeface="Avenir Book" panose="02000503020000020003" pitchFamily="2" charset="0"/>
              </a:rPr>
              <a:t>Background</a:t>
            </a:r>
          </a:p>
        </p:txBody>
      </p:sp>
      <p:sp>
        <p:nvSpPr>
          <p:cNvPr id="90" name="Rounded Rectangle 89">
            <a:extLst>
              <a:ext uri="{FF2B5EF4-FFF2-40B4-BE49-F238E27FC236}">
                <a16:creationId xmlns:a16="http://schemas.microsoft.com/office/drawing/2014/main" id="{7A3CE5D8-910D-B119-0C2E-5462405A8BAD}"/>
              </a:ext>
            </a:extLst>
          </p:cNvPr>
          <p:cNvSpPr/>
          <p:nvPr/>
        </p:nvSpPr>
        <p:spPr>
          <a:xfrm>
            <a:off x="772190" y="13592472"/>
            <a:ext cx="5545483" cy="995422"/>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60053" rIns="231158" rtlCol="0" anchor="ctr">
            <a:spAutoFit/>
          </a:bodyPr>
          <a:lstStyle/>
          <a:p>
            <a:pPr lvl="0"/>
            <a:r>
              <a:rPr lang="en-GB" sz="4000">
                <a:solidFill>
                  <a:srgbClr val="FFFFFF"/>
                </a:solidFill>
                <a:latin typeface="Avenir Book" panose="02000503020000020003" pitchFamily="2" charset="0"/>
              </a:rPr>
              <a:t>Methods and Results</a:t>
            </a:r>
          </a:p>
        </p:txBody>
      </p:sp>
      <p:sp>
        <p:nvSpPr>
          <p:cNvPr id="91" name="Rounded Rectangle 90">
            <a:extLst>
              <a:ext uri="{FF2B5EF4-FFF2-40B4-BE49-F238E27FC236}">
                <a16:creationId xmlns:a16="http://schemas.microsoft.com/office/drawing/2014/main" id="{DCF6E72A-F67D-ABBB-BF9E-C576DCBB145F}"/>
              </a:ext>
            </a:extLst>
          </p:cNvPr>
          <p:cNvSpPr/>
          <p:nvPr/>
        </p:nvSpPr>
        <p:spPr>
          <a:xfrm>
            <a:off x="772190" y="35814482"/>
            <a:ext cx="3328755" cy="995422"/>
          </a:xfrm>
          <a:prstGeom prst="roundRect">
            <a:avLst>
              <a:gd name="adj" fmla="val 5000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60053" rIns="231158" rtlCol="0" anchor="ctr">
            <a:spAutoFit/>
          </a:bodyPr>
          <a:lstStyle/>
          <a:p>
            <a:pPr lvl="0"/>
            <a:r>
              <a:rPr lang="en-GB" sz="4000">
                <a:solidFill>
                  <a:srgbClr val="FFFFFF"/>
                </a:solidFill>
                <a:latin typeface="Avenir Book" panose="02000503020000020003" pitchFamily="2" charset="0"/>
              </a:rPr>
              <a:t>Conclusion</a:t>
            </a:r>
          </a:p>
        </p:txBody>
      </p:sp>
      <p:sp>
        <p:nvSpPr>
          <p:cNvPr id="92" name="TextBox 91">
            <a:extLst>
              <a:ext uri="{FF2B5EF4-FFF2-40B4-BE49-F238E27FC236}">
                <a16:creationId xmlns:a16="http://schemas.microsoft.com/office/drawing/2014/main" id="{231B267E-E660-7543-A8C1-2E18097EDAAE}"/>
              </a:ext>
            </a:extLst>
          </p:cNvPr>
          <p:cNvSpPr txBox="1"/>
          <p:nvPr/>
        </p:nvSpPr>
        <p:spPr>
          <a:xfrm>
            <a:off x="0" y="0"/>
            <a:ext cx="21126494" cy="3664480"/>
          </a:xfrm>
          <a:prstGeom prst="rect">
            <a:avLst/>
          </a:prstGeom>
          <a:noFill/>
        </p:spPr>
        <p:txBody>
          <a:bodyPr wrap="square" lIns="900000" tIns="900000" rIns="90000" bIns="46800" rtlCol="0">
            <a:spAutoFit/>
          </a:bodyPr>
          <a:lstStyle/>
          <a:p>
            <a:r>
              <a:rPr lang="en-US" sz="8800" err="1">
                <a:solidFill>
                  <a:schemeClr val="bg1"/>
                </a:solidFill>
                <a:latin typeface="Avenir LT Pro 55 Roman" panose="020B0503020203020204" pitchFamily="34" charset="77"/>
              </a:rPr>
              <a:t>Modernising</a:t>
            </a:r>
            <a:r>
              <a:rPr lang="en-US" sz="8800">
                <a:solidFill>
                  <a:schemeClr val="bg1"/>
                </a:solidFill>
                <a:latin typeface="Avenir LT Pro 55 Roman" panose="020B0503020203020204" pitchFamily="34" charset="77"/>
              </a:rPr>
              <a:t> Quality Assurance for Clinical Grade Rare Disease Pipelines</a:t>
            </a:r>
            <a:endParaRPr lang="en-GB" sz="8800">
              <a:solidFill>
                <a:schemeClr val="bg1"/>
              </a:solidFill>
              <a:latin typeface="Avenir LT Pro 55 Roman" panose="020B0503020203020204" pitchFamily="34" charset="77"/>
            </a:endParaRPr>
          </a:p>
        </p:txBody>
      </p:sp>
      <p:sp>
        <p:nvSpPr>
          <p:cNvPr id="93" name="TextBox 92">
            <a:extLst>
              <a:ext uri="{FF2B5EF4-FFF2-40B4-BE49-F238E27FC236}">
                <a16:creationId xmlns:a16="http://schemas.microsoft.com/office/drawing/2014/main" id="{3CD7D105-FC61-32FF-0835-2EC3BFB9BFBE}"/>
              </a:ext>
            </a:extLst>
          </p:cNvPr>
          <p:cNvSpPr txBox="1"/>
          <p:nvPr/>
        </p:nvSpPr>
        <p:spPr>
          <a:xfrm>
            <a:off x="832007" y="4774928"/>
            <a:ext cx="29495490" cy="1513235"/>
          </a:xfrm>
          <a:prstGeom prst="rect">
            <a:avLst/>
          </a:prstGeom>
          <a:noFill/>
        </p:spPr>
        <p:txBody>
          <a:bodyPr wrap="square" lIns="0" anchor="ctr">
            <a:spAutoFit/>
          </a:bodyPr>
          <a:lstStyle/>
          <a:p>
            <a:pPr>
              <a:spcAft>
                <a:spcPts val="963"/>
              </a:spcAft>
            </a:pPr>
            <a:r>
              <a:rPr lang="en-GB" sz="4200" b="1" u="sng">
                <a:solidFill>
                  <a:schemeClr val="bg1">
                    <a:lumMod val="95000"/>
                  </a:schemeClr>
                </a:solidFill>
                <a:latin typeface="Avenir Book" panose="02000503020000020003" pitchFamily="2" charset="0"/>
              </a:rPr>
              <a:t>Luke Paul Buttigieg</a:t>
            </a:r>
            <a:r>
              <a:rPr lang="en-GB" sz="4200" b="1" u="sng" baseline="30000">
                <a:solidFill>
                  <a:schemeClr val="bg1">
                    <a:lumMod val="95000"/>
                  </a:schemeClr>
                </a:solidFill>
                <a:latin typeface="Avenir Book" panose="02000503020000020003" pitchFamily="2" charset="0"/>
              </a:rPr>
              <a:t>1</a:t>
            </a:r>
            <a:r>
              <a:rPr lang="en-GB" sz="4200">
                <a:solidFill>
                  <a:schemeClr val="bg1">
                    <a:lumMod val="95000"/>
                  </a:schemeClr>
                </a:solidFill>
                <a:latin typeface="Avenir Book" panose="02000503020000020003" pitchFamily="2" charset="0"/>
              </a:rPr>
              <a:t>, Conor Proud</a:t>
            </a:r>
            <a:r>
              <a:rPr lang="en-GB" sz="4200" baseline="30000">
                <a:solidFill>
                  <a:schemeClr val="bg1">
                    <a:lumMod val="95000"/>
                  </a:schemeClr>
                </a:solidFill>
                <a:latin typeface="Avenir Book" panose="02000503020000020003" pitchFamily="2" charset="0"/>
              </a:rPr>
              <a:t>1</a:t>
            </a:r>
            <a:r>
              <a:rPr lang="en-GB" sz="4200">
                <a:solidFill>
                  <a:schemeClr val="bg1">
                    <a:lumMod val="95000"/>
                  </a:schemeClr>
                </a:solidFill>
                <a:latin typeface="Avenir Book" panose="02000503020000020003" pitchFamily="2" charset="0"/>
              </a:rPr>
              <a:t>, Nadine Feliz</a:t>
            </a:r>
            <a:r>
              <a:rPr lang="en-GB" sz="4200" baseline="30000">
                <a:solidFill>
                  <a:schemeClr val="bg1">
                    <a:lumMod val="95000"/>
                  </a:schemeClr>
                </a:solidFill>
                <a:latin typeface="Avenir Book" panose="02000503020000020003" pitchFamily="2" charset="0"/>
              </a:rPr>
              <a:t>1</a:t>
            </a:r>
            <a:r>
              <a:rPr lang="en-GB" sz="4200">
                <a:solidFill>
                  <a:schemeClr val="bg1">
                    <a:lumMod val="95000"/>
                  </a:schemeClr>
                </a:solidFill>
                <a:latin typeface="Avenir Book" panose="02000503020000020003" pitchFamily="2" charset="0"/>
              </a:rPr>
              <a:t>, Gabriel Aldam</a:t>
            </a:r>
            <a:r>
              <a:rPr lang="en-GB" sz="4200" baseline="30000">
                <a:solidFill>
                  <a:schemeClr val="bg1">
                    <a:lumMod val="95000"/>
                  </a:schemeClr>
                </a:solidFill>
                <a:latin typeface="Avenir Book" panose="02000503020000020003" pitchFamily="2" charset="0"/>
              </a:rPr>
              <a:t>1</a:t>
            </a:r>
            <a:r>
              <a:rPr lang="en-GB" sz="4200">
                <a:solidFill>
                  <a:schemeClr val="bg1">
                    <a:lumMod val="95000"/>
                  </a:schemeClr>
                </a:solidFill>
                <a:latin typeface="Avenir Book" panose="02000503020000020003" pitchFamily="2" charset="0"/>
              </a:rPr>
              <a:t>, Ricardo Humberto Ramirez Gonzalez</a:t>
            </a:r>
            <a:r>
              <a:rPr lang="en-GB" sz="4200" baseline="30000">
                <a:solidFill>
                  <a:schemeClr val="bg1">
                    <a:lumMod val="95000"/>
                  </a:schemeClr>
                </a:solidFill>
                <a:latin typeface="Avenir Book" panose="02000503020000020003" pitchFamily="2" charset="0"/>
              </a:rPr>
              <a:t>1</a:t>
            </a:r>
            <a:r>
              <a:rPr lang="en-GB" sz="4200">
                <a:solidFill>
                  <a:schemeClr val="bg1">
                    <a:lumMod val="95000"/>
                  </a:schemeClr>
                </a:solidFill>
                <a:latin typeface="Avenir Book" panose="02000503020000020003" pitchFamily="2" charset="0"/>
              </a:rPr>
              <a:t>, </a:t>
            </a:r>
          </a:p>
          <a:p>
            <a:pPr>
              <a:spcAft>
                <a:spcPts val="963"/>
              </a:spcAft>
            </a:pPr>
            <a:r>
              <a:rPr lang="en-GB" sz="4200">
                <a:solidFill>
                  <a:schemeClr val="bg1">
                    <a:lumMod val="95000"/>
                  </a:schemeClr>
                </a:solidFill>
                <a:latin typeface="Avenir Book" panose="02000503020000020003" pitchFamily="2" charset="0"/>
              </a:rPr>
              <a:t>Vivek Khandelwal</a:t>
            </a:r>
            <a:r>
              <a:rPr lang="en-GB" sz="4200" baseline="30000">
                <a:solidFill>
                  <a:schemeClr val="bg1">
                    <a:lumMod val="95000"/>
                  </a:schemeClr>
                </a:solidFill>
                <a:latin typeface="Avenir Book" panose="02000503020000020003" pitchFamily="2" charset="0"/>
              </a:rPr>
              <a:t>1</a:t>
            </a:r>
            <a:r>
              <a:rPr lang="en-GB" sz="4200">
                <a:solidFill>
                  <a:schemeClr val="bg1">
                    <a:lumMod val="95000"/>
                  </a:schemeClr>
                </a:solidFill>
                <a:latin typeface="Avenir Book" panose="02000503020000020003" pitchFamily="2" charset="0"/>
              </a:rPr>
              <a:t>, </a:t>
            </a:r>
            <a:r>
              <a:rPr lang="en-GB" sz="4200">
                <a:solidFill>
                  <a:schemeClr val="bg1"/>
                </a:solidFill>
                <a:latin typeface="Avenir Book" panose="02000503020000020003" pitchFamily="2" charset="0"/>
              </a:rPr>
              <a:t>Barbara Kalinowskamajka</a:t>
            </a:r>
            <a:r>
              <a:rPr lang="en-GB" sz="4200" baseline="30000">
                <a:solidFill>
                  <a:schemeClr val="bg1">
                    <a:lumMod val="95000"/>
                  </a:schemeClr>
                </a:solidFill>
                <a:latin typeface="Avenir Book" panose="02000503020000020003" pitchFamily="2" charset="0"/>
              </a:rPr>
              <a:t>2</a:t>
            </a:r>
            <a:r>
              <a:rPr lang="en-GB" sz="4200">
                <a:solidFill>
                  <a:schemeClr val="bg1"/>
                </a:solidFill>
                <a:latin typeface="Avenir Book" panose="02000503020000020003" pitchFamily="2" charset="0"/>
              </a:rPr>
              <a:t>, </a:t>
            </a:r>
            <a:r>
              <a:rPr lang="en-GB" sz="4200">
                <a:solidFill>
                  <a:schemeClr val="bg1">
                    <a:lumMod val="95000"/>
                  </a:schemeClr>
                </a:solidFill>
                <a:latin typeface="Avenir Book" panose="02000503020000020003" pitchFamily="2" charset="0"/>
              </a:rPr>
              <a:t>Catherine Whibley</a:t>
            </a:r>
            <a:r>
              <a:rPr lang="en-GB" sz="4200" baseline="30000">
                <a:solidFill>
                  <a:schemeClr val="bg1">
                    <a:lumMod val="95000"/>
                  </a:schemeClr>
                </a:solidFill>
                <a:latin typeface="Avenir Book" panose="02000503020000020003" pitchFamily="2" charset="0"/>
              </a:rPr>
              <a:t>1</a:t>
            </a:r>
            <a:r>
              <a:rPr lang="en-GB" sz="4200">
                <a:solidFill>
                  <a:schemeClr val="bg1">
                    <a:lumMod val="95000"/>
                  </a:schemeClr>
                </a:solidFill>
                <a:latin typeface="Avenir Book" panose="02000503020000020003" pitchFamily="2" charset="0"/>
              </a:rPr>
              <a:t>, Javier Lopez</a:t>
            </a:r>
            <a:r>
              <a:rPr lang="en-GB" sz="4200" baseline="30000">
                <a:solidFill>
                  <a:schemeClr val="bg1">
                    <a:lumMod val="95000"/>
                  </a:schemeClr>
                </a:solidFill>
                <a:latin typeface="Avenir Book" panose="02000503020000020003" pitchFamily="2" charset="0"/>
              </a:rPr>
              <a:t>1</a:t>
            </a:r>
            <a:r>
              <a:rPr lang="en-GB" sz="4200">
                <a:solidFill>
                  <a:schemeClr val="bg1">
                    <a:lumMod val="95000"/>
                  </a:schemeClr>
                </a:solidFill>
                <a:latin typeface="Avenir Book" panose="02000503020000020003" pitchFamily="2" charset="0"/>
              </a:rPr>
              <a:t>, Rare Disease Pipelines Squad*</a:t>
            </a:r>
            <a:endParaRPr lang="en-GB" sz="4200">
              <a:solidFill>
                <a:schemeClr val="bg1"/>
              </a:solidFill>
              <a:latin typeface="Avenir Book" panose="02000503020000020003" pitchFamily="2" charset="0"/>
            </a:endParaRPr>
          </a:p>
        </p:txBody>
      </p:sp>
      <p:pic>
        <p:nvPicPr>
          <p:cNvPr id="94" name="Picture 93">
            <a:extLst>
              <a:ext uri="{FF2B5EF4-FFF2-40B4-BE49-F238E27FC236}">
                <a16:creationId xmlns:a16="http://schemas.microsoft.com/office/drawing/2014/main" id="{2750B476-0645-6D38-4B17-3A75A0F70665}"/>
              </a:ext>
            </a:extLst>
          </p:cNvPr>
          <p:cNvPicPr>
            <a:picLocks noChangeAspect="1"/>
          </p:cNvPicPr>
          <p:nvPr/>
        </p:nvPicPr>
        <p:blipFill>
          <a:blip r:embed="rId4"/>
          <a:stretch>
            <a:fillRect/>
          </a:stretch>
        </p:blipFill>
        <p:spPr>
          <a:xfrm>
            <a:off x="22147344" y="677817"/>
            <a:ext cx="7107018" cy="4048301"/>
          </a:xfrm>
          <a:prstGeom prst="rect">
            <a:avLst/>
          </a:prstGeom>
        </p:spPr>
      </p:pic>
      <p:sp>
        <p:nvSpPr>
          <p:cNvPr id="17" name="TextBox 16">
            <a:extLst>
              <a:ext uri="{FF2B5EF4-FFF2-40B4-BE49-F238E27FC236}">
                <a16:creationId xmlns:a16="http://schemas.microsoft.com/office/drawing/2014/main" id="{A69003A9-1884-4387-24B5-0EE34FDC89F4}"/>
              </a:ext>
            </a:extLst>
          </p:cNvPr>
          <p:cNvSpPr txBox="1"/>
          <p:nvPr/>
        </p:nvSpPr>
        <p:spPr>
          <a:xfrm>
            <a:off x="123023" y="9536629"/>
            <a:ext cx="30029164" cy="4809312"/>
          </a:xfrm>
          <a:prstGeom prst="rect">
            <a:avLst/>
          </a:prstGeom>
          <a:noFill/>
        </p:spPr>
        <p:txBody>
          <a:bodyPr wrap="square" lIns="900000" tIns="288000" rIns="360000" bIns="360000" numCol="2" spcCol="360000" rtlCol="0">
            <a:spAutoFit/>
          </a:bodyPr>
          <a:lstStyle/>
          <a:p>
            <a:r>
              <a:rPr lang="en-GB" sz="3000">
                <a:latin typeface="Avenir LT Pro 55 Roman" panose="020B0503020203020204" pitchFamily="34" charset="77"/>
              </a:rPr>
              <a:t>Historically, validation and verification (V&amp;V) of each RD pipeline release depended on executing full‑sized samples that represented key clinical scenarios. While comprehensive, this approach was slow and costly: full run failures required complete reruns, and the process exercised many interconnected components of the broader GMS ecosystem, rather than isolating the pipeline itself. Limited earlier‑stage testing (e.g., unit or integration tests) meant defects often surfaced only at the final—and most expensive—stage of end‑to‑end runs.</a:t>
            </a:r>
          </a:p>
          <a:p>
            <a:endParaRPr lang="en-GB" sz="3000">
              <a:latin typeface="Avenir LT Pro 55 Roman" panose="020B0503020203020204" pitchFamily="34" charset="77"/>
            </a:endParaRPr>
          </a:p>
          <a:p>
            <a:endParaRPr lang="en-GB" sz="3000">
              <a:latin typeface="Avenir LT Pro 55 Roman" panose="020B0503020203020204" pitchFamily="34" charset="77"/>
            </a:endParaRPr>
          </a:p>
          <a:p>
            <a:r>
              <a:rPr lang="en-GB" sz="3000">
                <a:latin typeface="Avenir LT Pro 55 Roman" panose="020B0503020203020204" pitchFamily="34" charset="77"/>
              </a:rPr>
              <a:t>In parallel, the workflow codebase lacked modularity and clear interfaces. Individual modules frequently combined multiple responsibilities, making targeted or granular testing difficult and sometimes impossible. Collectively, these factors led to slow feedback cycles, reduced developer agility, and overreliance on heavyweight V&amp;V processes.</a:t>
            </a:r>
          </a:p>
        </p:txBody>
      </p:sp>
      <p:sp>
        <p:nvSpPr>
          <p:cNvPr id="3" name="TextBox 2">
            <a:extLst>
              <a:ext uri="{FF2B5EF4-FFF2-40B4-BE49-F238E27FC236}">
                <a16:creationId xmlns:a16="http://schemas.microsoft.com/office/drawing/2014/main" id="{9C733A5E-F489-2EC6-ADE2-AE62594D1483}"/>
              </a:ext>
            </a:extLst>
          </p:cNvPr>
          <p:cNvSpPr txBox="1"/>
          <p:nvPr/>
        </p:nvSpPr>
        <p:spPr>
          <a:xfrm>
            <a:off x="123023" y="36717604"/>
            <a:ext cx="29472277" cy="5816250"/>
          </a:xfrm>
          <a:prstGeom prst="rect">
            <a:avLst/>
          </a:prstGeom>
          <a:noFill/>
        </p:spPr>
        <p:txBody>
          <a:bodyPr wrap="square" lIns="900000" tIns="288000" rIns="360000" bIns="900000" numCol="1" spcCol="360000" rtlCol="0">
            <a:spAutoFit/>
          </a:bodyPr>
          <a:lstStyle/>
          <a:p>
            <a:r>
              <a:rPr lang="en-GB" sz="3000">
                <a:latin typeface="Avenir LT Pro 55 Roman" panose="020B0503020203020204" pitchFamily="34" charset="77"/>
              </a:rPr>
              <a:t>Together, these innovations have transformed how we validate and maintain the rare disease pipeline—shifting testing earlier, reducing reliance on slow full‑sized workflows, and enabling rapid, continuous feedback throughout development. By introducing faster and more targeted testing methods, improving automation, and refactoring the workflow for modularity and clarity, we have significantly strengthened reliability while contributing to accelerating delivery by over 60% (Figure 1). This modernised approach not only improves developer efficiency and system robustness but also lays the foundation for sustainable, scalable pipeline development that can support the growing needs of the Genomics Medicine Service.</a:t>
            </a:r>
          </a:p>
          <a:p>
            <a:endParaRPr lang="en-GB" sz="3000">
              <a:latin typeface="Avenir LT Pro 55 Roman" panose="020B0503020203020204" pitchFamily="34" charset="77"/>
            </a:endParaRPr>
          </a:p>
          <a:p>
            <a:r>
              <a:rPr lang="en-GB" sz="3000">
                <a:latin typeface="Avenir LT Pro 55 Roman" panose="020B0503020203020204" pitchFamily="34" charset="77"/>
              </a:rPr>
              <a:t>1: Genomics England Ltd.</a:t>
            </a:r>
          </a:p>
          <a:p>
            <a:r>
              <a:rPr lang="en-GB" sz="3000">
                <a:latin typeface="Avenir LT Pro 55 Roman" panose="020B0503020203020204" pitchFamily="34" charset="77"/>
              </a:rPr>
              <a:t>2: Ardigen Ltd.</a:t>
            </a:r>
          </a:p>
          <a:p>
            <a:r>
              <a:rPr lang="en-GB" sz="3000">
                <a:latin typeface="Avenir LT Pro 55 Roman" panose="020B0503020203020204" pitchFamily="34" charset="77"/>
              </a:rPr>
              <a:t>*: Rare Disease Pipelines Squad members: FX Quah, Kevin Savage, Liam Abrahams, Mark Doherty, Yanisa Sunthornyotin, Pawel Ciurka (Ardigen Ltd.),   </a:t>
            </a:r>
          </a:p>
          <a:p>
            <a:r>
              <a:rPr lang="en-GB" sz="3000">
                <a:latin typeface="Avenir LT Pro 55 Roman" panose="020B0503020203020204" pitchFamily="34" charset="77"/>
              </a:rPr>
              <a:t>Paresh Viradiya, Sat Dhamu, Jamie Ellingford, Dalia Kasperaviciute</a:t>
            </a:r>
          </a:p>
        </p:txBody>
      </p:sp>
      <p:graphicFrame>
        <p:nvGraphicFramePr>
          <p:cNvPr id="18" name="Diagram 17">
            <a:extLst>
              <a:ext uri="{FF2B5EF4-FFF2-40B4-BE49-F238E27FC236}">
                <a16:creationId xmlns:a16="http://schemas.microsoft.com/office/drawing/2014/main" id="{F32F5E6F-A518-BD98-88A1-4DFB90633348}"/>
              </a:ext>
            </a:extLst>
          </p:cNvPr>
          <p:cNvGraphicFramePr>
            <a:graphicFrameLocks noChangeAspect="1"/>
          </p:cNvGraphicFramePr>
          <p:nvPr>
            <p:extLst>
              <p:ext uri="{D42A27DB-BD31-4B8C-83A1-F6EECF244321}">
                <p14:modId xmlns:p14="http://schemas.microsoft.com/office/powerpoint/2010/main" val="3655474317"/>
              </p:ext>
            </p:extLst>
          </p:nvPr>
        </p:nvGraphicFramePr>
        <p:xfrm>
          <a:off x="2317324" y="16063539"/>
          <a:ext cx="26163546" cy="1455326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033" name="Picture 9" descr="Git - Wikipedia">
            <a:extLst>
              <a:ext uri="{FF2B5EF4-FFF2-40B4-BE49-F238E27FC236}">
                <a16:creationId xmlns:a16="http://schemas.microsoft.com/office/drawing/2014/main" id="{80EDEA2C-75EF-957D-FE06-D7307C3CE2D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023404" y="18114622"/>
            <a:ext cx="2369213" cy="995069"/>
          </a:xfrm>
          <a:prstGeom prst="rect">
            <a:avLst/>
          </a:prstGeom>
          <a:solidFill>
            <a:schemeClr val="bg1"/>
          </a:solidFill>
        </p:spPr>
      </p:pic>
      <p:pic>
        <p:nvPicPr>
          <p:cNvPr id="20" name="Picture 19">
            <a:extLst>
              <a:ext uri="{FF2B5EF4-FFF2-40B4-BE49-F238E27FC236}">
                <a16:creationId xmlns:a16="http://schemas.microsoft.com/office/drawing/2014/main" id="{B032047E-E6BE-69FA-1FA0-4A0723C05E4D}"/>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2454956" y="22196782"/>
            <a:ext cx="2359175" cy="2456875"/>
          </a:xfrm>
          <a:prstGeom prst="rect">
            <a:avLst/>
          </a:prstGeom>
        </p:spPr>
      </p:pic>
      <p:pic>
        <p:nvPicPr>
          <p:cNvPr id="21" name="Picture 20">
            <a:extLst>
              <a:ext uri="{FF2B5EF4-FFF2-40B4-BE49-F238E27FC236}">
                <a16:creationId xmlns:a16="http://schemas.microsoft.com/office/drawing/2014/main" id="{C21A140D-C65E-A05F-7EBE-A24E4285288E}"/>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2265409" y="27437730"/>
            <a:ext cx="2481466" cy="2479028"/>
          </a:xfrm>
          <a:prstGeom prst="rect">
            <a:avLst/>
          </a:prstGeom>
        </p:spPr>
      </p:pic>
      <p:pic>
        <p:nvPicPr>
          <p:cNvPr id="22" name="Picture 21">
            <a:extLst>
              <a:ext uri="{FF2B5EF4-FFF2-40B4-BE49-F238E27FC236}">
                <a16:creationId xmlns:a16="http://schemas.microsoft.com/office/drawing/2014/main" id="{CAA07306-47DC-4F9D-FF68-7A0978A4181B}"/>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16207646" y="22564242"/>
            <a:ext cx="2530181" cy="1727979"/>
          </a:xfrm>
          <a:prstGeom prst="rect">
            <a:avLst/>
          </a:prstGeom>
        </p:spPr>
      </p:pic>
      <p:pic>
        <p:nvPicPr>
          <p:cNvPr id="23" name="Picture 22">
            <a:extLst>
              <a:ext uri="{FF2B5EF4-FFF2-40B4-BE49-F238E27FC236}">
                <a16:creationId xmlns:a16="http://schemas.microsoft.com/office/drawing/2014/main" id="{7D7BEC25-029B-3144-64CA-B22070339A68}"/>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16038648" y="27726611"/>
            <a:ext cx="2530182" cy="1534626"/>
          </a:xfrm>
          <a:prstGeom prst="rect">
            <a:avLst/>
          </a:prstGeom>
        </p:spPr>
      </p:pic>
      <p:sp>
        <p:nvSpPr>
          <p:cNvPr id="24" name="Rectangle 23">
            <a:extLst>
              <a:ext uri="{FF2B5EF4-FFF2-40B4-BE49-F238E27FC236}">
                <a16:creationId xmlns:a16="http://schemas.microsoft.com/office/drawing/2014/main" id="{DA57235E-7D18-2D03-0E7F-89EF9CC46899}"/>
              </a:ext>
            </a:extLst>
          </p:cNvPr>
          <p:cNvSpPr>
            <a:spLocks/>
          </p:cNvSpPr>
          <p:nvPr/>
        </p:nvSpPr>
        <p:spPr>
          <a:xfrm>
            <a:off x="-29159" y="41757323"/>
            <a:ext cx="30273626" cy="11988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a:solidFill>
                  <a:schemeClr val="bg1"/>
                </a:solidFill>
                <a:latin typeface="Avenir Book" panose="02000503020000020003" pitchFamily="2" charset="0"/>
              </a:rPr>
              <a:t>luke-paul.buttigieg@genomicsengland.co.uk</a:t>
            </a:r>
          </a:p>
        </p:txBody>
      </p:sp>
      <p:pic>
        <p:nvPicPr>
          <p:cNvPr id="26" name="Graphic 25">
            <a:extLst>
              <a:ext uri="{FF2B5EF4-FFF2-40B4-BE49-F238E27FC236}">
                <a16:creationId xmlns:a16="http://schemas.microsoft.com/office/drawing/2014/main" id="{001000F6-CF69-84B6-2C59-DBAEB64BD1FB}"/>
              </a:ext>
            </a:extLst>
          </p:cNvPr>
          <p:cNvPicPr>
            <a:picLocks noChangeAspect="1"/>
          </p:cNvPicPr>
          <p:nvPr/>
        </p:nvPicPr>
        <p:blipFill>
          <a:blip>
            <a:extLst>
              <a:ext uri="{96DAC541-7B7A-43D3-8B79-37D633B846F1}">
                <asvg:svgBlip xmlns:asvg="http://schemas.microsoft.com/office/drawing/2016/SVG/main" r:embed="rId15"/>
              </a:ext>
            </a:extLst>
          </a:blip>
          <a:srcRect/>
          <a:stretch/>
        </p:blipFill>
        <p:spPr>
          <a:xfrm>
            <a:off x="7600569" y="41784985"/>
            <a:ext cx="1143516" cy="1143516"/>
          </a:xfrm>
          <a:prstGeom prst="rect">
            <a:avLst/>
          </a:prstGeom>
        </p:spPr>
      </p:pic>
      <p:pic>
        <p:nvPicPr>
          <p:cNvPr id="4" name="Picture 3">
            <a:extLst>
              <a:ext uri="{FF2B5EF4-FFF2-40B4-BE49-F238E27FC236}">
                <a16:creationId xmlns:a16="http://schemas.microsoft.com/office/drawing/2014/main" id="{016C354A-E140-8951-6BCE-ECE603357F00}"/>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2454956" y="16753933"/>
            <a:ext cx="2102373" cy="3011355"/>
          </a:xfrm>
          <a:prstGeom prst="rect">
            <a:avLst/>
          </a:prstGeom>
        </p:spPr>
      </p:pic>
      <p:pic>
        <p:nvPicPr>
          <p:cNvPr id="11" name="Picture 10" descr="A graph of blue bars&#10;&#10;AI-generated content may be incorrect.">
            <a:extLst>
              <a:ext uri="{FF2B5EF4-FFF2-40B4-BE49-F238E27FC236}">
                <a16:creationId xmlns:a16="http://schemas.microsoft.com/office/drawing/2014/main" id="{62AF85CA-DDCB-5194-0EE3-BE1935C993F4}"/>
              </a:ext>
            </a:extLst>
          </p:cNvPr>
          <p:cNvPicPr>
            <a:picLocks noChangeAspect="1"/>
          </p:cNvPicPr>
          <p:nvPr/>
        </p:nvPicPr>
        <p:blipFill>
          <a:blip r:embed="rId17"/>
          <a:stretch>
            <a:fillRect/>
          </a:stretch>
        </p:blipFill>
        <p:spPr>
          <a:xfrm>
            <a:off x="5563648" y="30697336"/>
            <a:ext cx="7406341" cy="4742190"/>
          </a:xfrm>
          <a:prstGeom prst="rect">
            <a:avLst/>
          </a:prstGeom>
          <a:solidFill>
            <a:schemeClr val="bg1"/>
          </a:solidFill>
          <a:ln>
            <a:noFill/>
          </a:ln>
        </p:spPr>
      </p:pic>
      <p:sp>
        <p:nvSpPr>
          <p:cNvPr id="12" name="TextBox 11">
            <a:extLst>
              <a:ext uri="{FF2B5EF4-FFF2-40B4-BE49-F238E27FC236}">
                <a16:creationId xmlns:a16="http://schemas.microsoft.com/office/drawing/2014/main" id="{A5D5F874-EC35-B11B-FC3C-404D239E0160}"/>
              </a:ext>
            </a:extLst>
          </p:cNvPr>
          <p:cNvSpPr txBox="1"/>
          <p:nvPr/>
        </p:nvSpPr>
        <p:spPr>
          <a:xfrm>
            <a:off x="13401674" y="31868102"/>
            <a:ext cx="15079195" cy="2862322"/>
          </a:xfrm>
          <a:prstGeom prst="rect">
            <a:avLst/>
          </a:prstGeom>
          <a:noFill/>
        </p:spPr>
        <p:txBody>
          <a:bodyPr wrap="square" rtlCol="0">
            <a:spAutoFit/>
          </a:bodyPr>
          <a:lstStyle/>
          <a:p>
            <a:r>
              <a:rPr lang="en-GB" sz="3000" b="1">
                <a:latin typeface="Avenir LT Pro 55 Roman" panose="020B0503020203020204" pitchFamily="34" charset="77"/>
              </a:rPr>
              <a:t>Figure 1: Testing time in weeks per release </a:t>
            </a:r>
          </a:p>
          <a:p>
            <a:r>
              <a:rPr lang="en-GB" sz="3000">
                <a:latin typeface="Avenir LT Pro 55 Roman" panose="020B0503020203020204" pitchFamily="34" charset="77"/>
              </a:rPr>
              <a:t>We can observe a decreasing number of  weeks taken to test each release, which is </a:t>
            </a:r>
          </a:p>
          <a:p>
            <a:r>
              <a:rPr lang="en-GB" sz="3000">
                <a:latin typeface="Avenir LT Pro 55 Roman" panose="020B0503020203020204" pitchFamily="34" charset="77"/>
              </a:rPr>
              <a:t>partly attributed to the introduction of the various testing improvements described here.</a:t>
            </a:r>
          </a:p>
          <a:p>
            <a:r>
              <a:rPr lang="en-GB" sz="3000" b="1">
                <a:latin typeface="Avenir LT Pro 55 Roman" panose="020B0503020203020204" pitchFamily="34" charset="77"/>
              </a:rPr>
              <a:t>Total testing time per release has decreased by over 60%</a:t>
            </a:r>
            <a:r>
              <a:rPr lang="en-GB" sz="3000">
                <a:latin typeface="Avenir LT Pro 55 Roman" panose="020B0503020203020204" pitchFamily="34" charset="77"/>
              </a:rPr>
              <a:t> in part following the introduction of these measures, following the Nembus release. </a:t>
            </a:r>
          </a:p>
        </p:txBody>
      </p:sp>
    </p:spTree>
    <p:extLst>
      <p:ext uri="{BB962C8B-B14F-4D97-AF65-F5344CB8AC3E}">
        <p14:creationId xmlns:p14="http://schemas.microsoft.com/office/powerpoint/2010/main" val="2816618662"/>
      </p:ext>
    </p:extLst>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Light theme">
  <a:themeElements>
    <a:clrScheme name="Gel new 2021">
      <a:dk1>
        <a:srgbClr val="2B2F3B"/>
      </a:dk1>
      <a:lt1>
        <a:srgbClr val="FFFFFF"/>
      </a:lt1>
      <a:dk2>
        <a:srgbClr val="44546A"/>
      </a:dk2>
      <a:lt2>
        <a:srgbClr val="E7E6E6"/>
      </a:lt2>
      <a:accent1>
        <a:srgbClr val="005EB8"/>
      </a:accent1>
      <a:accent2>
        <a:srgbClr val="07C5F5"/>
      </a:accent2>
      <a:accent3>
        <a:srgbClr val="7EF541"/>
      </a:accent3>
      <a:accent4>
        <a:srgbClr val="DF007D"/>
      </a:accent4>
      <a:accent5>
        <a:srgbClr val="FEEB18"/>
      </a:accent5>
      <a:accent6>
        <a:srgbClr val="26913C"/>
      </a:accent6>
      <a:hlink>
        <a:srgbClr val="005EB8"/>
      </a:hlink>
      <a:folHlink>
        <a:srgbClr val="005EB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dirty="0">
            <a:latin typeface="Avenir Book" panose="02000503020000020003" pitchFamily="2"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dirty="0">
            <a:latin typeface="Avenir Book" panose="02000503020000020003" pitchFamily="2" charset="0"/>
          </a:defRPr>
        </a:defPPr>
      </a:lstStyle>
    </a:txDef>
  </a:objectDefaults>
  <a:extraClrSchemeLst/>
  <a:extLst>
    <a:ext uri="{05A4C25C-085E-4340-85A3-A5531E510DB2}">
      <thm15:themeFamily xmlns:thm15="http://schemas.microsoft.com/office/thememl/2012/main" name="Presentation3" id="{9FF576EA-9FF8-974A-BE27-F337D1A42FFE}" vid="{8741B331-4F3A-8E4B-B2AA-72CADA49E8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k3c342885ee04c40aa45b2599d174978 xmlns="df67269e-7719-47df-8fd4-745b9d2bc804">
      <Terms xmlns="http://schemas.microsoft.com/office/infopath/2007/PartnerControls">
        <TermInfo xmlns="http://schemas.microsoft.com/office/infopath/2007/PartnerControls">
          <TermName xmlns="http://schemas.microsoft.com/office/infopath/2007/PartnerControls">Undetermined</TermName>
          <TermId xmlns="http://schemas.microsoft.com/office/infopath/2007/PartnerControls">ef2bfb9a-02d5-434a-b706-925d546993fb</TermId>
        </TermInfo>
      </Terms>
    </k3c342885ee04c40aa45b2599d174978>
    <aa5349443dae471f9471c724d3e8a0cf xmlns="df67269e-7719-47df-8fd4-745b9d2bc804">
      <Terms xmlns="http://schemas.microsoft.com/office/infopath/2007/PartnerControls">
        <TermInfo xmlns="http://schemas.microsoft.com/office/infopath/2007/PartnerControls">
          <TermName xmlns="http://schemas.microsoft.com/office/infopath/2007/PartnerControls">Ecosystem Partnership</TermName>
          <TermId xmlns="http://schemas.microsoft.com/office/infopath/2007/PartnerControls">077db390-7e56-4d13-9355-3b34c8cf8048</TermId>
        </TermInfo>
      </Terms>
    </aa5349443dae471f9471c724d3e8a0cf>
    <i5f6f573a61a449aa6aca3f0d7bb0ca6 xmlns="df67269e-7719-47df-8fd4-745b9d2bc804">
      <Terms xmlns="http://schemas.microsoft.com/office/infopath/2007/PartnerControls">
        <TermInfo xmlns="http://schemas.microsoft.com/office/infopath/2007/PartnerControls">
          <TermName xmlns="http://schemas.microsoft.com/office/infopath/2007/PartnerControls">Commercial Team</TermName>
          <TermId xmlns="http://schemas.microsoft.com/office/infopath/2007/PartnerControls">04c0afc5-c13d-4901-a3d6-8724366a0865</TermId>
        </TermInfo>
      </Terms>
    </i5f6f573a61a449aa6aca3f0d7bb0ca6>
    <f771efa5f4124c6e9ef5d7fbdeb7582a xmlns="df67269e-7719-47df-8fd4-745b9d2bc804">
      <Terms xmlns="http://schemas.microsoft.com/office/infopath/2007/PartnerControls">
        <TermInfo xmlns="http://schemas.microsoft.com/office/infopath/2007/PartnerControls">
          <TermName xmlns="http://schemas.microsoft.com/office/infopath/2007/PartnerControls">Draft</TermName>
          <TermId xmlns="http://schemas.microsoft.com/office/infopath/2007/PartnerControls">94b0d719-ff46-4657-a2c7-51b33d4818ff</TermId>
        </TermInfo>
      </Terms>
    </f771efa5f4124c6e9ef5d7fbdeb7582a>
    <i2a886ce0ec54cbbb7dd11c3bd847647 xmlns="df67269e-7719-47df-8fd4-745b9d2bc804">
      <Terms xmlns="http://schemas.microsoft.com/office/infopath/2007/PartnerControls">
        <TermInfo xmlns="http://schemas.microsoft.com/office/infopath/2007/PartnerControls">
          <TermName xmlns="http://schemas.microsoft.com/office/infopath/2007/PartnerControls">Open</TermName>
          <TermId xmlns="http://schemas.microsoft.com/office/infopath/2007/PartnerControls">63248df3-b1ca-44de-9396-4e95a75dfb0a</TermId>
        </TermInfo>
      </Terms>
    </i2a886ce0ec54cbbb7dd11c3bd847647>
    <a5293bbba77d41ca96ed2b617e6f85ca xmlns="df67269e-7719-47df-8fd4-745b9d2bc804">
      <Terms xmlns="http://schemas.microsoft.com/office/infopath/2007/PartnerControls">
        <TermInfo xmlns="http://schemas.microsoft.com/office/infopath/2007/PartnerControls">
          <TermName xmlns="http://schemas.microsoft.com/office/infopath/2007/PartnerControls">Unspecified</TermName>
          <TermId xmlns="http://schemas.microsoft.com/office/infopath/2007/PartnerControls">e282d55f-5703-459f-8893-8a3161b5b0f6</TermId>
        </TermInfo>
      </Terms>
    </a5293bbba77d41ca96ed2b617e6f85ca>
    <TaxCatchAll xmlns="df67269e-7719-47df-8fd4-745b9d2bc804">
      <Value>10</Value>
      <Value>9</Value>
      <Value>8</Value>
      <Value>7</Value>
      <Value>6</Value>
      <Value>4</Value>
      <Value>3</Value>
    </TaxCatchAll>
    <e9b7ee15ea10454a9ff8e726b8c526a0 xmlns="df67269e-7719-47df-8fd4-745b9d2bc804">
      <Terms xmlns="http://schemas.microsoft.com/office/infopath/2007/PartnerControls">
        <TermInfo xmlns="http://schemas.microsoft.com/office/infopath/2007/PartnerControls">
          <TermName xmlns="http://schemas.microsoft.com/office/infopath/2007/PartnerControls">Undetermined</TermName>
          <TermId xmlns="http://schemas.microsoft.com/office/infopath/2007/PartnerControls">b2541a4e-a19b-45ce-9bbf-48acb21a2f74</TermId>
        </TermInfo>
      </Terms>
    </e9b7ee15ea10454a9ff8e726b8c526a0>
  </documentManagement>
</p:properties>
</file>

<file path=customXml/item2.xml><?xml version="1.0" encoding="utf-8"?>
<ct:contentTypeSchema xmlns:ct="http://schemas.microsoft.com/office/2006/metadata/contentType" xmlns:ma="http://schemas.microsoft.com/office/2006/metadata/properties/metaAttributes" ct:_="" ma:_="" ma:contentTypeName="GE Document" ma:contentTypeID="0x010100CC56CDB8412CCB41A21AABECF2D6B7030076FE76301C479C49A29A1A16CE59086A" ma:contentTypeVersion="12" ma:contentTypeDescription="" ma:contentTypeScope="" ma:versionID="93c2137dd93d7839fc318f5d9425112c">
  <xsd:schema xmlns:xsd="http://www.w3.org/2001/XMLSchema" xmlns:xs="http://www.w3.org/2001/XMLSchema" xmlns:p="http://schemas.microsoft.com/office/2006/metadata/properties" xmlns:ns2="df67269e-7719-47df-8fd4-745b9d2bc804" targetNamespace="http://schemas.microsoft.com/office/2006/metadata/properties" ma:root="true" ma:fieldsID="7f1f2d397cf2652211fbe94e7e732327" ns2:_="">
    <xsd:import namespace="df67269e-7719-47df-8fd4-745b9d2bc804"/>
    <xsd:element name="properties">
      <xsd:complexType>
        <xsd:sequence>
          <xsd:element name="documentManagement">
            <xsd:complexType>
              <xsd:all>
                <xsd:element ref="ns2:TaxCatchAll" minOccurs="0"/>
                <xsd:element ref="ns2:TaxCatchAllLabel" minOccurs="0"/>
                <xsd:element ref="ns2:aa5349443dae471f9471c724d3e8a0cf" minOccurs="0"/>
                <xsd:element ref="ns2:f771efa5f4124c6e9ef5d7fbdeb7582a" minOccurs="0"/>
                <xsd:element ref="ns2:a5293bbba77d41ca96ed2b617e6f85ca" minOccurs="0"/>
                <xsd:element ref="ns2:i5f6f573a61a449aa6aca3f0d7bb0ca6" minOccurs="0"/>
                <xsd:element ref="ns2:i2a886ce0ec54cbbb7dd11c3bd847647" minOccurs="0"/>
                <xsd:element ref="ns2:k3c342885ee04c40aa45b2599d174978" minOccurs="0"/>
                <xsd:element ref="ns2:e9b7ee15ea10454a9ff8e726b8c526a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67269e-7719-47df-8fd4-745b9d2bc804"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f358a1a7-0d74-4dea-b725-a1a6f66e2615}" ma:internalName="TaxCatchAll" ma:showField="CatchAllData" ma:web="6e8a3c56-9f08-4212-ac32-0994938433f6">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f358a1a7-0d74-4dea-b725-a1a6f66e2615}" ma:internalName="TaxCatchAllLabel" ma:readOnly="true" ma:showField="CatchAllDataLabel" ma:web="6e8a3c56-9f08-4212-ac32-0994938433f6">
      <xsd:complexType>
        <xsd:complexContent>
          <xsd:extension base="dms:MultiChoiceLookup">
            <xsd:sequence>
              <xsd:element name="Value" type="dms:Lookup" maxOccurs="unbounded" minOccurs="0" nillable="true"/>
            </xsd:sequence>
          </xsd:extension>
        </xsd:complexContent>
      </xsd:complexType>
    </xsd:element>
    <xsd:element name="aa5349443dae471f9471c724d3e8a0cf" ma:index="10" nillable="true" ma:taxonomy="true" ma:internalName="aa5349443dae471f9471c724d3e8a0cf" ma:taxonomyFieldName="Directorates" ma:displayName="Directorates" ma:readOnly="false" ma:default="7;#Ecosystem Partnership|077db390-7e56-4d13-9355-3b34c8cf8048" ma:fieldId="{aa534944-3dae-471f-9471-c724d3e8a0cf}" ma:sspId="5d2b50a9-5d03-4517-b8be-f302d98c1b83" ma:termSetId="08845ad3-acbf-4c9a-9d4e-99d72cb2ac49" ma:anchorId="00000000-0000-0000-0000-000000000000" ma:open="false" ma:isKeyword="false">
      <xsd:complexType>
        <xsd:sequence>
          <xsd:element ref="pc:Terms" minOccurs="0" maxOccurs="1"/>
        </xsd:sequence>
      </xsd:complexType>
    </xsd:element>
    <xsd:element name="f771efa5f4124c6e9ef5d7fbdeb7582a" ma:index="12" nillable="true" ma:taxonomy="true" ma:internalName="f771efa5f4124c6e9ef5d7fbdeb7582a" ma:taxonomyFieldName="Document_x0020_Status" ma:displayName="Document Status" ma:default="3;#Draft|94b0d719-ff46-4657-a2c7-51b33d4818ff" ma:fieldId="{f771efa5-f412-4c6e-9ef5-d7fbdeb7582a}" ma:sspId="5d2b50a9-5d03-4517-b8be-f302d98c1b83" ma:termSetId="c7326fe9-dd89-4a49-88e1-0a841dfcc0ab" ma:anchorId="00000000-0000-0000-0000-000000000000" ma:open="false" ma:isKeyword="false">
      <xsd:complexType>
        <xsd:sequence>
          <xsd:element ref="pc:Terms" minOccurs="0" maxOccurs="1"/>
        </xsd:sequence>
      </xsd:complexType>
    </xsd:element>
    <xsd:element name="a5293bbba77d41ca96ed2b617e6f85ca" ma:index="14" nillable="true" ma:taxonomy="true" ma:internalName="a5293bbba77d41ca96ed2b617e6f85ca" ma:taxonomyFieldName="Document_x0020_Type" ma:displayName="Document Type" ma:default="4;#Unspecified|e282d55f-5703-459f-8893-8a3161b5b0f6" ma:fieldId="{a5293bbb-a77d-41ca-96ed-2b617e6f85ca}" ma:sspId="5d2b50a9-5d03-4517-b8be-f302d98c1b83" ma:termSetId="ad4afcb8-0f71-4aa5-8bed-ff15817654e0" ma:anchorId="00000000-0000-0000-0000-000000000000" ma:open="false" ma:isKeyword="false">
      <xsd:complexType>
        <xsd:sequence>
          <xsd:element ref="pc:Terms" minOccurs="0" maxOccurs="1"/>
        </xsd:sequence>
      </xsd:complexType>
    </xsd:element>
    <xsd:element name="i5f6f573a61a449aa6aca3f0d7bb0ca6" ma:index="16" nillable="true" ma:taxonomy="true" ma:internalName="i5f6f573a61a449aa6aca3f0d7bb0ca6" ma:taxonomyFieldName="Chapter" ma:displayName="Chapter" ma:readOnly="false" ma:default="8;#Commercial Team|04c0afc5-c13d-4901-a3d6-8724366a0865" ma:fieldId="{25f6f573-a61a-449a-a6ac-a3f0d7bb0ca6}" ma:sspId="5d2b50a9-5d03-4517-b8be-f302d98c1b83" ma:termSetId="ca43abb7-66e8-4397-b81e-b10fbf4c65d8" ma:anchorId="00000000-0000-0000-0000-000000000000" ma:open="false" ma:isKeyword="false">
      <xsd:complexType>
        <xsd:sequence>
          <xsd:element ref="pc:Terms" minOccurs="0" maxOccurs="1"/>
        </xsd:sequence>
      </xsd:complexType>
    </xsd:element>
    <xsd:element name="i2a886ce0ec54cbbb7dd11c3bd847647" ma:index="18" nillable="true" ma:taxonomy="true" ma:internalName="i2a886ce0ec54cbbb7dd11c3bd847647" ma:taxonomyFieldName="Classification1" ma:displayName="Classification" ma:default="6;#Open|63248df3-b1ca-44de-9396-4e95a75dfb0a" ma:fieldId="{22a886ce-0ec5-4cbb-b7dd-11c3bd847647}" ma:sspId="5d2b50a9-5d03-4517-b8be-f302d98c1b83" ma:termSetId="a389305f-caf4-4430-8d94-495b7362f5c9" ma:anchorId="00000000-0000-0000-0000-000000000000" ma:open="false" ma:isKeyword="false">
      <xsd:complexType>
        <xsd:sequence>
          <xsd:element ref="pc:Terms" minOccurs="0" maxOccurs="1"/>
        </xsd:sequence>
      </xsd:complexType>
    </xsd:element>
    <xsd:element name="k3c342885ee04c40aa45b2599d174978" ma:index="20" nillable="true" ma:taxonomy="true" ma:internalName="k3c342885ee04c40aa45b2599d174978" ma:taxonomyFieldName="Tribe" ma:displayName="Tribe" ma:default="9;#Undetermined|ef2bfb9a-02d5-434a-b706-925d546993fb" ma:fieldId="{43c34288-5ee0-4c40-aa45-b2599d174978}" ma:sspId="5d2b50a9-5d03-4517-b8be-f302d98c1b83" ma:termSetId="22825904-60d8-4d11-91b7-542872fc05b7" ma:anchorId="00000000-0000-0000-0000-000000000000" ma:open="false" ma:isKeyword="false">
      <xsd:complexType>
        <xsd:sequence>
          <xsd:element ref="pc:Terms" minOccurs="0" maxOccurs="1"/>
        </xsd:sequence>
      </xsd:complexType>
    </xsd:element>
    <xsd:element name="e9b7ee15ea10454a9ff8e726b8c526a0" ma:index="22" nillable="true" ma:taxonomy="true" ma:internalName="e9b7ee15ea10454a9ff8e726b8c526a0" ma:taxonomyFieldName="Squads_x0020_and_x0020_Teams" ma:displayName="Squads and Teams" ma:default="10;#Undetermined|b2541a4e-a19b-45ce-9bbf-48acb21a2f74" ma:fieldId="{e9b7ee15-ea10-454a-9ff8-e726b8c526a0}" ma:sspId="5d2b50a9-5d03-4517-b8be-f302d98c1b83" ma:termSetId="17b468c7-d496-4b46-bf2e-66a28b446d06"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haredContentType xmlns="Microsoft.SharePoint.Taxonomy.ContentTypeSync" SourceId="5d2b50a9-5d03-4517-b8be-f302d98c1b83" ContentTypeId="0x010100CC56CDB8412CCB41A21AABECF2D6B703" PreviousValue="false"/>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A08EB40-5CF2-4B1D-BDFE-092A15DE4F54}">
  <ds:schemaRefs>
    <ds:schemaRef ds:uri="df67269e-7719-47df-8fd4-745b9d2bc80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1E02EEF3-B2F5-4100-8794-ABBB75AB39B8}">
  <ds:schemaRefs>
    <ds:schemaRef ds:uri="df67269e-7719-47df-8fd4-745b9d2bc80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8B4A1D06-BC9F-476B-BE32-93D4997C86CF}">
  <ds:schemaRefs>
    <ds:schemaRef ds:uri="Microsoft.SharePoint.Taxonomy.ContentTypeSync"/>
  </ds:schemaRefs>
</ds:datastoreItem>
</file>

<file path=customXml/itemProps4.xml><?xml version="1.0" encoding="utf-8"?>
<ds:datastoreItem xmlns:ds="http://schemas.openxmlformats.org/officeDocument/2006/customXml" ds:itemID="{BFFA1CC4-B7A9-42D9-AA8F-2BA42782F57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Light theme</Template>
  <Application>Microsoft Office PowerPoint</Application>
  <PresentationFormat>Custom</PresentationFormat>
  <Slides>1</Slides>
  <Notes>1</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Light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katy bowman</dc:creator>
  <cp:revision>2</cp:revision>
  <cp:lastPrinted>2025-10-08T10:50:07Z</cp:lastPrinted>
  <dcterms:created xsi:type="dcterms:W3CDTF">2022-04-28T11:00:34Z</dcterms:created>
  <dcterms:modified xsi:type="dcterms:W3CDTF">2026-05-06T07:29:08Z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0x010100CC56CDB8412CCB41A21AABECF2D6B7030076FE76301C479C49A29A1A16CE59086A</vt:lpwstr>
  </property>
  <property fmtid="{D5CDD505-2E9C-101B-9397-08002B2CF9AE}" pid="3" name="Tribe">
    <vt:lpwstr>9;#Undetermined|ef2bfb9a-02d5-434a-b706-925d546993fb</vt:lpwstr>
  </property>
  <property fmtid="{D5CDD505-2E9C-101B-9397-08002B2CF9AE}" pid="4" name="Chapter">
    <vt:lpwstr>8;#Commercial Team|04c0afc5-c13d-4901-a3d6-8724366a0865</vt:lpwstr>
  </property>
  <property fmtid="{D5CDD505-2E9C-101B-9397-08002B2CF9AE}" pid="5" name="Squads and Teams">
    <vt:lpwstr>10;#Undetermined|b2541a4e-a19b-45ce-9bbf-48acb21a2f74</vt:lpwstr>
  </property>
  <property fmtid="{D5CDD505-2E9C-101B-9397-08002B2CF9AE}" pid="6" name="Document Status">
    <vt:lpwstr>3;#Draft|94b0d719-ff46-4657-a2c7-51b33d4818ff</vt:lpwstr>
  </property>
  <property fmtid="{D5CDD505-2E9C-101B-9397-08002B2CF9AE}" pid="7" name="Classification1">
    <vt:lpwstr>6;#Open|63248df3-b1ca-44de-9396-4e95a75dfb0a</vt:lpwstr>
  </property>
  <property fmtid="{D5CDD505-2E9C-101B-9397-08002B2CF9AE}" pid="8" name="Directorates">
    <vt:lpwstr>7;#Ecosystem Partnership|077db390-7e56-4d13-9355-3b34c8cf8048</vt:lpwstr>
  </property>
  <property fmtid="{D5CDD505-2E9C-101B-9397-08002B2CF9AE}" pid="9" name="Document Type">
    <vt:lpwstr>4;#Unspecified|e282d55f-5703-459f-8893-8a3161b5b0f6</vt:lpwstr>
  </property>
  <property fmtid="{D5CDD505-2E9C-101B-9397-08002B2CF9AE}" pid="10" name="MediaServiceImageTags">
    <vt:lpwstr/>
  </property>
  <property fmtid="{D5CDD505-2E9C-101B-9397-08002B2CF9AE}" pid="11" name="lcf76f155ced4ddcb4097134ff3c332f">
    <vt:lpwstr/>
  </property>
  <property fmtid="{D5CDD505-2E9C-101B-9397-08002B2CF9AE}" pid="12" name="SharedWithUsers">
    <vt:lpwstr>833;#Ciaran Campbell</vt:lpwstr>
  </property>
</Properties>
</file>