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4" r:id="rId2"/>
    <p:sldId id="265" r:id="rId3"/>
    <p:sldId id="272" r:id="rId4"/>
    <p:sldId id="274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7DEB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969DD-ED56-417C-806D-56B8BBB61E6C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D2B97-95CA-4B7B-A455-738D0DABB9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32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0A584-8B3E-4B5E-A806-1A46752A65F6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FC4F0-0FE0-486D-ABE3-40DBC9BD5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39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985DB-ABB5-4EFD-AFAB-9E2A60D657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850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56351"/>
            <a:ext cx="2057400" cy="365125"/>
          </a:xfrm>
        </p:spPr>
        <p:txBody>
          <a:bodyPr/>
          <a:lstStyle/>
          <a:p>
            <a:fld id="{C46B1AEE-CCAF-410D-910E-D5C484D07D99}" type="datetime4">
              <a:rPr lang="en-GB" smtClean="0"/>
              <a:t>15 November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D181-4E93-46C3-B835-E35B2B9C0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443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937" y="230190"/>
            <a:ext cx="1470564" cy="75548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89700"/>
            <a:ext cx="9144000" cy="368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0" y="238126"/>
            <a:ext cx="6953250" cy="620549"/>
          </a:xfrm>
        </p:spPr>
        <p:txBody>
          <a:bodyPr anchor="t">
            <a:noAutofit/>
          </a:bodyPr>
          <a:lstStyle>
            <a:lvl1pPr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373224"/>
            <a:ext cx="8569326" cy="4856127"/>
          </a:xfrm>
        </p:spPr>
        <p:txBody>
          <a:bodyPr/>
          <a:lstStyle>
            <a:lvl1pPr>
              <a:buClr>
                <a:srgbClr val="33CCCC"/>
              </a:buClr>
              <a:defRPr/>
            </a:lvl1pPr>
            <a:lvl2pPr>
              <a:buClr>
                <a:srgbClr val="33CCCC"/>
              </a:buClr>
              <a:defRPr/>
            </a:lvl2pPr>
            <a:lvl3pPr>
              <a:buClr>
                <a:srgbClr val="33CCCC"/>
              </a:buClr>
              <a:defRPr/>
            </a:lvl3pPr>
            <a:lvl4pPr>
              <a:buClr>
                <a:srgbClr val="33CCCC"/>
              </a:buClr>
              <a:defRPr/>
            </a:lvl4pPr>
            <a:lvl5pPr>
              <a:buClr>
                <a:srgbClr val="33CCCC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1025" y="6507164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D1D181-4E93-46C3-B835-E35B2B9C0FA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257175" y="816877"/>
            <a:ext cx="6959813" cy="556347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dirty="0" smtClean="0"/>
              <a:t>Click to add subtitle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64930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496C1E9-2609-4E37-A6E2-96BDF5BD2BC5}" type="datetime4">
              <a:rPr lang="en-GB" smtClean="0"/>
              <a:t>15 November 2016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6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48E6C-A1D4-41A1-A7F4-78214903BF53}" type="datetime4">
              <a:rPr lang="en-GB" smtClean="0"/>
              <a:t>15 November 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1D181-4E93-46C3-B835-E35B2B9C0F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8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1727" y="1961711"/>
            <a:ext cx="6922273" cy="1792123"/>
          </a:xfrm>
          <a:prstGeom prst="rect">
            <a:avLst/>
          </a:prstGeom>
          <a:solidFill>
            <a:srgbClr val="2FB8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dirty="0" smtClean="0"/>
              <a:t>Submitting Data for the 100,000 Genomes Project</a:t>
            </a:r>
            <a:endParaRPr lang="en-GB" sz="4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077242" y="3777756"/>
            <a:ext cx="6400800" cy="118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altLang="en-US" dirty="0" smtClean="0">
                <a:solidFill>
                  <a:schemeClr val="accent4"/>
                </a:solidFill>
              </a:rPr>
              <a:t> </a:t>
            </a:r>
            <a:r>
              <a:rPr lang="en-GB" altLang="en-US" sz="2400" dirty="0" smtClean="0">
                <a:solidFill>
                  <a:schemeClr val="accent2"/>
                </a:solidFill>
              </a:rPr>
              <a:t>25.10.16</a:t>
            </a:r>
            <a:endParaRPr lang="en-GB" sz="24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GB" altLang="en-US" sz="2400" dirty="0">
              <a:solidFill>
                <a:schemeClr val="accent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040" y="197833"/>
            <a:ext cx="2081284" cy="1069236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55329" y="0"/>
            <a:ext cx="1441480" cy="6861355"/>
            <a:chOff x="316361" y="-12880"/>
            <a:chExt cx="1441480" cy="68613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361" y="3350651"/>
              <a:ext cx="1441480" cy="349782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7"/>
            <a:stretch/>
          </p:blipFill>
          <p:spPr>
            <a:xfrm>
              <a:off x="316361" y="-12880"/>
              <a:ext cx="1441480" cy="33730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49479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U-Turn Arrow 49"/>
          <p:cNvSpPr/>
          <p:nvPr/>
        </p:nvSpPr>
        <p:spPr>
          <a:xfrm rot="10800000">
            <a:off x="321444" y="3863412"/>
            <a:ext cx="8130290" cy="2457567"/>
          </a:xfrm>
          <a:prstGeom prst="uturnArrow">
            <a:avLst>
              <a:gd name="adj1" fmla="val 4016"/>
              <a:gd name="adj2" fmla="val 7360"/>
              <a:gd name="adj3" fmla="val 10342"/>
              <a:gd name="adj4" fmla="val 18851"/>
              <a:gd name="adj5" fmla="val 100000"/>
            </a:avLst>
          </a:prstGeom>
          <a:solidFill>
            <a:srgbClr val="FFC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D181-4E93-46C3-B835-E35B2B9C0FA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96C1E9-2609-4E37-A6E2-96BDF5BD2BC5}" type="datetime4">
              <a:rPr lang="en-GB" smtClean="0"/>
              <a:t>15 November 2016</a:t>
            </a:fld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2244654" y="2164764"/>
            <a:ext cx="1431362" cy="817662"/>
          </a:xfrm>
          <a:prstGeom prst="rightArrow">
            <a:avLst>
              <a:gd name="adj1" fmla="val 49267"/>
              <a:gd name="adj2" fmla="val 51607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XML files</a:t>
            </a:r>
          </a:p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(registration </a:t>
            </a:r>
            <a:r>
              <a:rPr lang="en-GB" sz="1000" dirty="0" err="1" smtClean="0">
                <a:solidFill>
                  <a:sysClr val="windowText" lastClr="000000"/>
                </a:solidFill>
              </a:rPr>
              <a:t>etc</a:t>
            </a:r>
            <a:r>
              <a:rPr lang="en-GB" sz="1000" dirty="0" smtClean="0">
                <a:solidFill>
                  <a:sysClr val="windowText" lastClr="000000"/>
                </a:solidFill>
              </a:rPr>
              <a:t>)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30748" y="1291653"/>
            <a:ext cx="1565951" cy="5528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 err="1" smtClean="0">
                <a:solidFill>
                  <a:srgbClr val="0070C0"/>
                </a:solidFill>
              </a:rPr>
              <a:t>LabKey</a:t>
            </a:r>
            <a:endParaRPr lang="en-GB" sz="1400" b="1" u="sng" dirty="0" smtClean="0">
              <a:solidFill>
                <a:srgbClr val="0070C0"/>
              </a:solidFill>
            </a:endParaRPr>
          </a:p>
          <a:p>
            <a:pPr algn="ctr"/>
            <a:r>
              <a:rPr lang="en-GB" sz="1000" dirty="0" smtClean="0">
                <a:solidFill>
                  <a:srgbClr val="0070C0"/>
                </a:solidFill>
              </a:rPr>
              <a:t>Tool for viewing the database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22" name="U-Turn Arrow 21"/>
          <p:cNvSpPr/>
          <p:nvPr/>
        </p:nvSpPr>
        <p:spPr>
          <a:xfrm rot="10800000">
            <a:off x="719090" y="3843983"/>
            <a:ext cx="3367194" cy="2276017"/>
          </a:xfrm>
          <a:prstGeom prst="uturnArrow">
            <a:avLst>
              <a:gd name="adj1" fmla="val 5415"/>
              <a:gd name="adj2" fmla="val 8322"/>
              <a:gd name="adj3" fmla="val 12808"/>
              <a:gd name="adj4" fmla="val 22156"/>
              <a:gd name="adj5" fmla="val 10000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29947" y="5701097"/>
            <a:ext cx="2727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rgbClr val="00B050"/>
                </a:solidFill>
              </a:rPr>
              <a:t>BuRST</a:t>
            </a:r>
            <a:r>
              <a:rPr lang="en-GB" sz="1400" dirty="0" smtClean="0">
                <a:solidFill>
                  <a:srgbClr val="00B050"/>
                </a:solidFill>
              </a:rPr>
              <a:t> Messages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60350" y="238126"/>
            <a:ext cx="6953250" cy="620549"/>
          </a:xfrm>
        </p:spPr>
        <p:txBody>
          <a:bodyPr/>
          <a:lstStyle/>
          <a:p>
            <a:r>
              <a:rPr lang="en-GB" dirty="0" smtClean="0"/>
              <a:t>Data Flow</a:t>
            </a:r>
            <a:endParaRPr lang="en-GB" dirty="0"/>
          </a:p>
        </p:txBody>
      </p:sp>
      <p:sp>
        <p:nvSpPr>
          <p:cNvPr id="24" name="Right Arrow 23"/>
          <p:cNvSpPr/>
          <p:nvPr/>
        </p:nvSpPr>
        <p:spPr>
          <a:xfrm>
            <a:off x="2244654" y="3164127"/>
            <a:ext cx="1431362" cy="740383"/>
          </a:xfrm>
          <a:prstGeom prst="rightArrow">
            <a:avLst>
              <a:gd name="adj1" fmla="val 57011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CSV files</a:t>
            </a:r>
          </a:p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(sample metadata)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41061" y="2120640"/>
            <a:ext cx="890716" cy="17366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7030A0"/>
                </a:solidFill>
              </a:rPr>
              <a:t>Data Entered </a:t>
            </a:r>
            <a:r>
              <a:rPr lang="en-GB" sz="1400" dirty="0" smtClean="0">
                <a:solidFill>
                  <a:srgbClr val="7030A0"/>
                </a:solidFill>
              </a:rPr>
              <a:t>e.g. </a:t>
            </a:r>
            <a:r>
              <a:rPr lang="en-GB" sz="1400" dirty="0" err="1" smtClean="0">
                <a:solidFill>
                  <a:srgbClr val="7030A0"/>
                </a:solidFill>
              </a:rPr>
              <a:t>OpenClinica</a:t>
            </a:r>
            <a:r>
              <a:rPr lang="en-GB" sz="1400" dirty="0" smtClean="0">
                <a:solidFill>
                  <a:srgbClr val="7030A0"/>
                </a:solidFill>
              </a:rPr>
              <a:t>, Genie </a:t>
            </a:r>
            <a:r>
              <a:rPr lang="en-GB" sz="1400" dirty="0" err="1" smtClean="0">
                <a:solidFill>
                  <a:srgbClr val="7030A0"/>
                </a:solidFill>
              </a:rPr>
              <a:t>etc</a:t>
            </a:r>
            <a:endParaRPr lang="en-GB" sz="1400" dirty="0">
              <a:solidFill>
                <a:srgbClr val="7030A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707168" y="2097191"/>
            <a:ext cx="829978" cy="19687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E87DEB"/>
                </a:solidFill>
              </a:rPr>
              <a:t>ILLUMINA</a:t>
            </a:r>
            <a:endParaRPr lang="en-GB" sz="1400" b="1" dirty="0">
              <a:solidFill>
                <a:srgbClr val="E87DEB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891600" y="2091872"/>
            <a:ext cx="1002895" cy="333708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FFC000"/>
                </a:solidFill>
              </a:rPr>
              <a:t>INTERPRETATION</a:t>
            </a:r>
            <a:endParaRPr lang="en-GB" sz="1400" b="1" dirty="0">
              <a:solidFill>
                <a:srgbClr val="FFC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85553" y="5944013"/>
            <a:ext cx="2727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C000"/>
                </a:solidFill>
              </a:rPr>
              <a:t>Interpretation Report</a:t>
            </a:r>
            <a:endParaRPr lang="en-GB" sz="1400" dirty="0">
              <a:solidFill>
                <a:srgbClr val="FFC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30749" y="2099989"/>
            <a:ext cx="1565950" cy="24415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 smtClean="0">
                <a:solidFill>
                  <a:srgbClr val="7030A0"/>
                </a:solidFill>
              </a:rPr>
              <a:t>Mercury</a:t>
            </a:r>
          </a:p>
          <a:p>
            <a:pPr algn="ctr"/>
            <a:r>
              <a:rPr lang="en-GB" sz="1000" dirty="0" smtClean="0">
                <a:solidFill>
                  <a:srgbClr val="7030A0"/>
                </a:solidFill>
              </a:rPr>
              <a:t>Holds the data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623007" y="4779015"/>
            <a:ext cx="1578360" cy="6284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 err="1" smtClean="0">
                <a:solidFill>
                  <a:srgbClr val="0070C0"/>
                </a:solidFill>
              </a:rPr>
              <a:t>BuRST</a:t>
            </a:r>
            <a:endParaRPr lang="en-GB" sz="1400" b="1" u="sng" dirty="0" smtClean="0">
              <a:solidFill>
                <a:srgbClr val="0070C0"/>
              </a:solidFill>
            </a:endParaRPr>
          </a:p>
          <a:p>
            <a:pPr algn="ctr"/>
            <a:r>
              <a:rPr lang="en-GB" sz="1000" dirty="0" smtClean="0">
                <a:solidFill>
                  <a:srgbClr val="0070C0"/>
                </a:solidFill>
              </a:rPr>
              <a:t>Sends success/failure messages on submission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1444" y="1418538"/>
            <a:ext cx="890716" cy="24278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7030A0"/>
                </a:solidFill>
              </a:rPr>
              <a:t>GMC USERS</a:t>
            </a:r>
            <a:endParaRPr lang="en-GB" sz="1400" dirty="0">
              <a:solidFill>
                <a:srgbClr val="7030A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flipH="1">
            <a:off x="1285875" y="1297446"/>
            <a:ext cx="2289687" cy="489368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Viewing data only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09701" y="2143513"/>
            <a:ext cx="832715" cy="11678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E87DEB"/>
                </a:solidFill>
              </a:rPr>
              <a:t>UKB</a:t>
            </a:r>
            <a:endParaRPr lang="en-GB" sz="1400" b="1" dirty="0">
              <a:solidFill>
                <a:srgbClr val="E87DEB"/>
              </a:solidFill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7390865" y="2727422"/>
            <a:ext cx="842410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Sequence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rot="16200000">
            <a:off x="4199065" y="1828849"/>
            <a:ext cx="342767" cy="362861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/>
          <p:cNvSpPr/>
          <p:nvPr/>
        </p:nvSpPr>
        <p:spPr>
          <a:xfrm>
            <a:off x="5196418" y="2262300"/>
            <a:ext cx="722845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Sample data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7" name="Right Arrow 46"/>
          <p:cNvSpPr/>
          <p:nvPr/>
        </p:nvSpPr>
        <p:spPr>
          <a:xfrm>
            <a:off x="5196418" y="3215551"/>
            <a:ext cx="1697691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Sample data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>
            <a:off x="5202682" y="3998843"/>
            <a:ext cx="2852194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Targeted data set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51" name="Right Arrow 50"/>
          <p:cNvSpPr/>
          <p:nvPr/>
        </p:nvSpPr>
        <p:spPr>
          <a:xfrm rot="5400000" flipV="1">
            <a:off x="4242675" y="4460612"/>
            <a:ext cx="342767" cy="362861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623007" y="4541581"/>
            <a:ext cx="566011" cy="2374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1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U-Turn Arrow 49"/>
          <p:cNvSpPr/>
          <p:nvPr/>
        </p:nvSpPr>
        <p:spPr>
          <a:xfrm rot="10800000">
            <a:off x="321444" y="3863412"/>
            <a:ext cx="8130290" cy="2457567"/>
          </a:xfrm>
          <a:prstGeom prst="uturnArrow">
            <a:avLst>
              <a:gd name="adj1" fmla="val 4016"/>
              <a:gd name="adj2" fmla="val 7360"/>
              <a:gd name="adj3" fmla="val 10342"/>
              <a:gd name="adj4" fmla="val 18851"/>
              <a:gd name="adj5" fmla="val 100000"/>
            </a:avLst>
          </a:prstGeom>
          <a:solidFill>
            <a:srgbClr val="FFC000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891600" y="2091872"/>
            <a:ext cx="1002895" cy="333708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FFC000"/>
                </a:solidFill>
              </a:rPr>
              <a:t>INTERPRETATION</a:t>
            </a:r>
            <a:endParaRPr lang="en-GB" sz="1400" b="1" dirty="0">
              <a:solidFill>
                <a:srgbClr val="FFC000"/>
              </a:solidFill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7488523" y="2727422"/>
            <a:ext cx="842410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Sequence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D181-4E93-46C3-B835-E35B2B9C0FA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96C1E9-2609-4E37-A6E2-96BDF5BD2BC5}" type="datetime4">
              <a:rPr lang="en-GB" smtClean="0"/>
              <a:t>15 November 2016</a:t>
            </a:fld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2244654" y="2164764"/>
            <a:ext cx="1431362" cy="817662"/>
          </a:xfrm>
          <a:prstGeom prst="rightArrow">
            <a:avLst>
              <a:gd name="adj1" fmla="val 49267"/>
              <a:gd name="adj2" fmla="val 51607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XML files</a:t>
            </a:r>
          </a:p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(registration </a:t>
            </a:r>
            <a:r>
              <a:rPr lang="en-GB" sz="1000" dirty="0" err="1" smtClean="0">
                <a:solidFill>
                  <a:sysClr val="windowText" lastClr="000000"/>
                </a:solidFill>
              </a:rPr>
              <a:t>etc</a:t>
            </a:r>
            <a:r>
              <a:rPr lang="en-GB" sz="1000" dirty="0" smtClean="0">
                <a:solidFill>
                  <a:sysClr val="windowText" lastClr="000000"/>
                </a:solidFill>
              </a:rPr>
              <a:t>)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30748" y="1291653"/>
            <a:ext cx="1565951" cy="55289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 err="1" smtClean="0">
                <a:solidFill>
                  <a:srgbClr val="0070C0"/>
                </a:solidFill>
              </a:rPr>
              <a:t>LabKey</a:t>
            </a:r>
            <a:endParaRPr lang="en-GB" sz="1400" b="1" u="sng" dirty="0" smtClean="0">
              <a:solidFill>
                <a:srgbClr val="0070C0"/>
              </a:solidFill>
            </a:endParaRPr>
          </a:p>
          <a:p>
            <a:pPr algn="ctr"/>
            <a:r>
              <a:rPr lang="en-GB" sz="1000" dirty="0" smtClean="0">
                <a:solidFill>
                  <a:srgbClr val="0070C0"/>
                </a:solidFill>
              </a:rPr>
              <a:t>Tool for viewing the database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22" name="U-Turn Arrow 21"/>
          <p:cNvSpPr/>
          <p:nvPr/>
        </p:nvSpPr>
        <p:spPr>
          <a:xfrm rot="10800000">
            <a:off x="719090" y="3843983"/>
            <a:ext cx="3367194" cy="2276017"/>
          </a:xfrm>
          <a:prstGeom prst="uturnArrow">
            <a:avLst>
              <a:gd name="adj1" fmla="val 5415"/>
              <a:gd name="adj2" fmla="val 8322"/>
              <a:gd name="adj3" fmla="val 12808"/>
              <a:gd name="adj4" fmla="val 22156"/>
              <a:gd name="adj5" fmla="val 10000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29947" y="5701097"/>
            <a:ext cx="2727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solidFill>
                  <a:srgbClr val="00B050"/>
                </a:solidFill>
              </a:rPr>
              <a:t>BuRST</a:t>
            </a:r>
            <a:r>
              <a:rPr lang="en-GB" sz="1400" dirty="0" smtClean="0">
                <a:solidFill>
                  <a:srgbClr val="00B050"/>
                </a:solidFill>
              </a:rPr>
              <a:t> Messages</a:t>
            </a:r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60350" y="238126"/>
            <a:ext cx="6953250" cy="620549"/>
          </a:xfrm>
        </p:spPr>
        <p:txBody>
          <a:bodyPr/>
          <a:lstStyle/>
          <a:p>
            <a:r>
              <a:rPr lang="en-GB" dirty="0" smtClean="0"/>
              <a:t>Data Dropouts</a:t>
            </a:r>
            <a:endParaRPr lang="en-GB" dirty="0"/>
          </a:p>
        </p:txBody>
      </p:sp>
      <p:sp>
        <p:nvSpPr>
          <p:cNvPr id="24" name="Right Arrow 23"/>
          <p:cNvSpPr/>
          <p:nvPr/>
        </p:nvSpPr>
        <p:spPr>
          <a:xfrm>
            <a:off x="2244654" y="3164127"/>
            <a:ext cx="1431362" cy="740383"/>
          </a:xfrm>
          <a:prstGeom prst="rightArrow">
            <a:avLst>
              <a:gd name="adj1" fmla="val 57011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CSV files</a:t>
            </a:r>
          </a:p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(sample metadata)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41061" y="2120640"/>
            <a:ext cx="890716" cy="17366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7030A0"/>
                </a:solidFill>
              </a:rPr>
              <a:t>Data Entered </a:t>
            </a:r>
            <a:r>
              <a:rPr lang="en-GB" sz="1400" dirty="0" smtClean="0">
                <a:solidFill>
                  <a:srgbClr val="7030A0"/>
                </a:solidFill>
              </a:rPr>
              <a:t>e.g. </a:t>
            </a:r>
            <a:r>
              <a:rPr lang="en-GB" sz="1400" dirty="0" err="1" smtClean="0">
                <a:solidFill>
                  <a:srgbClr val="7030A0"/>
                </a:solidFill>
              </a:rPr>
              <a:t>OpenClinica</a:t>
            </a:r>
            <a:r>
              <a:rPr lang="en-GB" sz="1400" dirty="0" smtClean="0">
                <a:solidFill>
                  <a:srgbClr val="7030A0"/>
                </a:solidFill>
              </a:rPr>
              <a:t>, Genie </a:t>
            </a:r>
            <a:r>
              <a:rPr lang="en-GB" sz="1400" dirty="0" err="1" smtClean="0">
                <a:solidFill>
                  <a:srgbClr val="7030A0"/>
                </a:solidFill>
              </a:rPr>
              <a:t>etc</a:t>
            </a:r>
            <a:endParaRPr lang="en-GB" sz="1400" dirty="0">
              <a:solidFill>
                <a:srgbClr val="7030A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707168" y="2097191"/>
            <a:ext cx="829978" cy="196878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E87DEB"/>
                </a:solidFill>
              </a:rPr>
              <a:t>ILLUMINA</a:t>
            </a:r>
            <a:endParaRPr lang="en-GB" sz="1400" b="1" dirty="0">
              <a:solidFill>
                <a:srgbClr val="E87DEB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85553" y="5944013"/>
            <a:ext cx="27275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C000"/>
                </a:solidFill>
              </a:rPr>
              <a:t>Interpretation Report</a:t>
            </a:r>
            <a:endParaRPr lang="en-GB" sz="1400" dirty="0">
              <a:solidFill>
                <a:srgbClr val="FFC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30749" y="2099989"/>
            <a:ext cx="1565950" cy="2441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 smtClean="0">
                <a:solidFill>
                  <a:srgbClr val="7030A0"/>
                </a:solidFill>
              </a:rPr>
              <a:t>Mercury</a:t>
            </a:r>
          </a:p>
          <a:p>
            <a:pPr algn="ctr"/>
            <a:r>
              <a:rPr lang="en-GB" sz="1000" dirty="0" smtClean="0">
                <a:solidFill>
                  <a:srgbClr val="7030A0"/>
                </a:solidFill>
              </a:rPr>
              <a:t>Holds the data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623007" y="4779015"/>
            <a:ext cx="1578360" cy="62840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 err="1" smtClean="0">
                <a:solidFill>
                  <a:srgbClr val="0070C0"/>
                </a:solidFill>
              </a:rPr>
              <a:t>BuRST</a:t>
            </a:r>
            <a:endParaRPr lang="en-GB" sz="1400" b="1" u="sng" dirty="0" smtClean="0">
              <a:solidFill>
                <a:srgbClr val="0070C0"/>
              </a:solidFill>
            </a:endParaRPr>
          </a:p>
          <a:p>
            <a:pPr algn="ctr"/>
            <a:r>
              <a:rPr lang="en-GB" sz="1000" dirty="0" smtClean="0">
                <a:solidFill>
                  <a:srgbClr val="0070C0"/>
                </a:solidFill>
              </a:rPr>
              <a:t>Sends success/failure messages on submission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1444" y="1418538"/>
            <a:ext cx="890716" cy="242785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7030A0"/>
                </a:solidFill>
              </a:rPr>
              <a:t>GMC USERS</a:t>
            </a:r>
            <a:endParaRPr lang="en-GB" sz="1400" dirty="0">
              <a:solidFill>
                <a:srgbClr val="7030A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flipH="1">
            <a:off x="1285875" y="1297446"/>
            <a:ext cx="2289687" cy="489368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Viewing data only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09701" y="2143513"/>
            <a:ext cx="832715" cy="116781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sz="1400" b="1" dirty="0" smtClean="0">
                <a:solidFill>
                  <a:srgbClr val="E87DEB"/>
                </a:solidFill>
              </a:rPr>
              <a:t>UKB</a:t>
            </a:r>
            <a:endParaRPr lang="en-GB" sz="1400" b="1" dirty="0">
              <a:solidFill>
                <a:srgbClr val="E87DEB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rot="16200000">
            <a:off x="4199065" y="1828849"/>
            <a:ext cx="342767" cy="362861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/>
          <p:cNvSpPr/>
          <p:nvPr/>
        </p:nvSpPr>
        <p:spPr>
          <a:xfrm>
            <a:off x="5196418" y="2262300"/>
            <a:ext cx="722845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Sample data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7" name="Right Arrow 46"/>
          <p:cNvSpPr/>
          <p:nvPr/>
        </p:nvSpPr>
        <p:spPr>
          <a:xfrm>
            <a:off x="5196418" y="3215551"/>
            <a:ext cx="1697691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Sample data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>
            <a:off x="5202682" y="3998843"/>
            <a:ext cx="2852194" cy="756744"/>
          </a:xfrm>
          <a:prstGeom prst="rightArrow">
            <a:avLst>
              <a:gd name="adj1" fmla="val 38019"/>
              <a:gd name="adj2" fmla="val 50000"/>
            </a:avLst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ysClr val="windowText" lastClr="000000"/>
                </a:solidFill>
              </a:rPr>
              <a:t>Targeted data set</a:t>
            </a:r>
            <a:endParaRPr lang="en-GB" sz="1000" dirty="0">
              <a:solidFill>
                <a:sysClr val="windowText" lastClr="000000"/>
              </a:solidFill>
            </a:endParaRPr>
          </a:p>
        </p:txBody>
      </p:sp>
      <p:sp>
        <p:nvSpPr>
          <p:cNvPr id="51" name="Right Arrow 50"/>
          <p:cNvSpPr/>
          <p:nvPr/>
        </p:nvSpPr>
        <p:spPr>
          <a:xfrm rot="5400000" flipV="1">
            <a:off x="4242675" y="4460612"/>
            <a:ext cx="342767" cy="362861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623007" y="4547699"/>
            <a:ext cx="566011" cy="231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970071" y="3655158"/>
            <a:ext cx="1260096" cy="1114201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Data saved locally but not submitted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176679" y="1771596"/>
            <a:ext cx="1260096" cy="6846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Invalid data e.g. email address with .</a:t>
            </a:r>
            <a:r>
              <a:rPr lang="en-GB" sz="1000" dirty="0" err="1" smtClean="0">
                <a:solidFill>
                  <a:schemeClr val="tx1"/>
                </a:solidFill>
              </a:rPr>
              <a:t>ccom</a:t>
            </a:r>
            <a:r>
              <a:rPr lang="en-GB" sz="1000" dirty="0" smtClean="0">
                <a:solidFill>
                  <a:schemeClr val="tx1"/>
                </a:solidFill>
              </a:rPr>
              <a:t> at end 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2244675" y="3705197"/>
            <a:ext cx="1283339" cy="1881061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Invalid data e.g. Group size issues,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Participants not registered, Tumour &amp; Germline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551153" y="4483729"/>
            <a:ext cx="2065888" cy="684658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Missing data e.g. HPO terms, Diagnosis (Cancer)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070429" y="3643003"/>
            <a:ext cx="248575" cy="31810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2080188" y="1822641"/>
            <a:ext cx="248575" cy="31810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8" name="Oval 37"/>
          <p:cNvSpPr/>
          <p:nvPr/>
        </p:nvSpPr>
        <p:spPr>
          <a:xfrm>
            <a:off x="2336046" y="3775226"/>
            <a:ext cx="248575" cy="31810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1" name="Oval 40"/>
          <p:cNvSpPr/>
          <p:nvPr/>
        </p:nvSpPr>
        <p:spPr>
          <a:xfrm>
            <a:off x="5487583" y="4541581"/>
            <a:ext cx="248575" cy="31810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176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Dropouts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8" y="1373224"/>
            <a:ext cx="8569326" cy="485612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1600" b="1" dirty="0" smtClean="0"/>
              <a:t>Data stored locally but not submitted to Mercury.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ISSUE - It is possible (especially in </a:t>
            </a:r>
            <a:r>
              <a:rPr lang="en-GB" sz="1600" dirty="0" err="1" smtClean="0"/>
              <a:t>OpenClinica</a:t>
            </a:r>
            <a:r>
              <a:rPr lang="en-GB" sz="1600" dirty="0" smtClean="0"/>
              <a:t>) to save data for future updates. This data has not yet been submitted to Mercury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HOW TO IDENTIFY – data is visible in your local tool, but is not visible in </a:t>
            </a:r>
            <a:r>
              <a:rPr lang="en-GB" sz="1600" dirty="0" err="1" smtClean="0"/>
              <a:t>LabKey</a:t>
            </a:r>
            <a:endParaRPr lang="en-GB" sz="1600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RESOLUTION – retry the submission of data from the local tool </a:t>
            </a:r>
            <a:endParaRPr lang="en-GB" sz="12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When data is submitted in OpenClinica, it will apply validation rules which are specified in the Genomics England Data Model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6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 smtClean="0"/>
              <a:t>Invalid data failing Mercury validation rules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ISSUE - There are a small number of rules in Mercury that are not applied in </a:t>
            </a:r>
            <a:r>
              <a:rPr lang="en-GB" sz="1600" dirty="0" err="1" smtClean="0"/>
              <a:t>OpenClinica</a:t>
            </a:r>
            <a:r>
              <a:rPr lang="en-GB" sz="1600" dirty="0" smtClean="0"/>
              <a:t> – phone numbers and email addresses must be in a valid format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HOW TO IDENTIFY – your data will be rejected by Mercury, generating a Burst message which will be emailed to you, provided you are set up to receive alerts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RESOLUTION – Correct the data in your local system and resubmit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D181-4E93-46C3-B835-E35B2B9C0FA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96C1E9-2609-4E37-A6E2-96BDF5BD2BC5}" type="datetime4">
              <a:rPr lang="en-GB" smtClean="0"/>
              <a:t>15 November 2016</a:t>
            </a:fld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164907" y="1373224"/>
            <a:ext cx="367754" cy="405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64907" y="4041259"/>
            <a:ext cx="367754" cy="405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2469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Dropouts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8" y="1127464"/>
            <a:ext cx="8569326" cy="510188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1600" b="1" dirty="0" smtClean="0"/>
              <a:t>Group size issues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ISSUE – Group size in data does not match number of samples submitted under that Family ID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HOW TO IDENTIFY – Burst Message received rejecting data due to incorrect group size, or group size not provided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RESOLUTION – Usually either updating the group size to match the family size, or ensuring all samples within same family have same Family ID  </a:t>
            </a:r>
            <a:endParaRPr lang="en-GB" sz="1200" dirty="0" smtClean="0"/>
          </a:p>
          <a:p>
            <a:pPr marL="0" indent="0">
              <a:lnSpc>
                <a:spcPct val="110000"/>
              </a:lnSpc>
              <a:buNone/>
            </a:pPr>
            <a:endParaRPr lang="en-GB" sz="16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 smtClean="0"/>
              <a:t>Participant not registered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ISSUE – Sample provided for participant not registered in Mercury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HOW TO IDENTIFY – Burst message indicates ‘participant not registered’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 smtClean="0"/>
              <a:t>RESOLUTION – Review data in your local system and attempt to resubmit registration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600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 smtClean="0"/>
              <a:t>Tumour and Germline</a:t>
            </a:r>
            <a:endParaRPr lang="en-GB" sz="1600" b="1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/>
              <a:t>ISSUE – </a:t>
            </a:r>
            <a:r>
              <a:rPr lang="en-GB" sz="1600" dirty="0" smtClean="0"/>
              <a:t>Sample file does not contain both tumour and germline, and has not been previously submitted</a:t>
            </a:r>
            <a:endParaRPr lang="en-GB" sz="1600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/>
              <a:t>HOW TO IDENTIFY – Burst message </a:t>
            </a:r>
            <a:r>
              <a:rPr lang="en-GB" sz="1600" dirty="0" smtClean="0"/>
              <a:t>indicates missing element</a:t>
            </a:r>
            <a:endParaRPr lang="en-GB" sz="1600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/>
              <a:t>RESOLUTION – </a:t>
            </a:r>
            <a:r>
              <a:rPr lang="en-GB" sz="1600" dirty="0" smtClean="0"/>
              <a:t>combine tumour and germline data in one file if available. Withdraw sample if both elements to available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6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 smtClean="0"/>
              <a:t>Targeted data set not available</a:t>
            </a:r>
            <a:endParaRPr lang="en-GB" sz="1600" b="1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600" dirty="0"/>
              <a:t>ISSUE – </a:t>
            </a:r>
            <a:r>
              <a:rPr lang="en-GB" sz="1600" dirty="0" smtClean="0"/>
              <a:t>Insufficient data available for interpretation. Missing data will generate queries which will be directed to GMCs. 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1D181-4E93-46C3-B835-E35B2B9C0FA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96C1E9-2609-4E37-A6E2-96BDF5BD2BC5}" type="datetime4">
              <a:rPr lang="en-GB" smtClean="0"/>
              <a:t>15 November 2016</a:t>
            </a:fld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74926" y="1115797"/>
            <a:ext cx="367754" cy="405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0" name="Oval 9"/>
          <p:cNvSpPr/>
          <p:nvPr/>
        </p:nvSpPr>
        <p:spPr>
          <a:xfrm>
            <a:off x="200144" y="5600197"/>
            <a:ext cx="367754" cy="405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192542" y="2621615"/>
            <a:ext cx="367754" cy="405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184940" y="4113867"/>
            <a:ext cx="367754" cy="40521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75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6F8F8"/>
      </a:lt2>
      <a:accent1>
        <a:srgbClr val="33B8C8"/>
      </a:accent1>
      <a:accent2>
        <a:srgbClr val="0EAD84"/>
      </a:accent2>
      <a:accent3>
        <a:srgbClr val="AFDDE6"/>
      </a:accent3>
      <a:accent4>
        <a:srgbClr val="44546B"/>
      </a:accent4>
      <a:accent5>
        <a:srgbClr val="92C581"/>
      </a:accent5>
      <a:accent6>
        <a:srgbClr val="D4922D"/>
      </a:accent6>
      <a:hlink>
        <a:srgbClr val="33B8C8"/>
      </a:hlink>
      <a:folHlink>
        <a:srgbClr val="0099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2"/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160922 Data Submission for GMC Event" id="{5AB338D6-1E4B-4318-80E5-4B3027065955}" vid="{475D4F76-8177-4631-B336-8B04EA996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160922 Data Submission for GMC Event</Template>
  <TotalTime>661</TotalTime>
  <Words>531</Words>
  <Application>Microsoft Office PowerPoint</Application>
  <PresentationFormat>On-screen Show (4:3)</PresentationFormat>
  <Paragraphs>101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Data Flow</vt:lpstr>
      <vt:lpstr>Data Dropouts</vt:lpstr>
      <vt:lpstr>Data Dropouts</vt:lpstr>
      <vt:lpstr>Data Dropouts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Calum Montell-Boyd</dc:creator>
  <cp:lastModifiedBy>Calum Boyd</cp:lastModifiedBy>
  <cp:revision>38</cp:revision>
  <dcterms:created xsi:type="dcterms:W3CDTF">2016-09-23T12:46:31Z</dcterms:created>
  <dcterms:modified xsi:type="dcterms:W3CDTF">2016-11-15T14:38:24Z</dcterms:modified>
</cp:coreProperties>
</file>